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70" r:id="rId4"/>
    <p:sldId id="271" r:id="rId5"/>
    <p:sldId id="263" r:id="rId6"/>
    <p:sldId id="264" r:id="rId7"/>
    <p:sldId id="266" r:id="rId8"/>
    <p:sldId id="274" r:id="rId9"/>
    <p:sldId id="275" r:id="rId10"/>
    <p:sldId id="267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26/04/2020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26/04/2020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6  1 Corinthians 13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6  1 Corinthians 13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6  1 Corinthians 13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547664" y="904818"/>
            <a:ext cx="683731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Recap</a:t>
            </a:r>
          </a:p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Psalm 72: 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What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the world would be like ruled over and judged by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God’s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special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son.</a:t>
            </a:r>
            <a:endParaRPr kumimoji="0" lang="en-GB" sz="1600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</a:endParaRPr>
          </a:p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Isaiah 11: 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How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the rule of God’s special person will be unlike that of any other ruler in the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past. </a:t>
            </a:r>
          </a:p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Acts 17: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The special person is Jesus Christ. What the apostle Paul told the Athenians about God’s plan with Jesus Christ .</a:t>
            </a:r>
          </a:p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1 Corinthians 15: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What Paul taught about the resurrection of the dead and its significance for us.</a:t>
            </a:r>
          </a:p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Psalm 19</a:t>
            </a: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: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What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we learn about God by looking at the universe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and why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we should take notice of the message from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God.</a:t>
            </a:r>
            <a:endParaRPr kumimoji="0" lang="en-GB" sz="1600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</a:endParaRPr>
          </a:p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0495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6  1 Corinthians 13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7" name="Subtitle 2"/>
          <p:cNvSpPr txBox="1">
            <a:spLocks/>
          </p:cNvSpPr>
          <p:nvPr/>
        </p:nvSpPr>
        <p:spPr bwMode="auto">
          <a:xfrm>
            <a:off x="1491747" y="1333298"/>
            <a:ext cx="6400800" cy="1382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Background to 1 Corinthians 13</a:t>
            </a:r>
          </a:p>
          <a:p>
            <a:pPr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dirty="0">
                <a:solidFill>
                  <a:srgbClr val="333333"/>
                </a:solidFill>
                <a:latin typeface="Chalkboard"/>
              </a:rPr>
              <a:t>This is part of a letter that Paul sent to the group of Christian believers in Corinth. </a:t>
            </a:r>
            <a:endParaRPr lang="en-GB" sz="1600" b="1" kern="0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 bwMode="auto">
          <a:xfrm>
            <a:off x="1443328" y="2586569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What we will see in this chapter:</a:t>
            </a:r>
          </a:p>
          <a:p>
            <a:pPr marL="285750" marR="0" lvl="0" indent="-285750" algn="l" defTabSz="914400" rtl="0" eaLnBrk="1" fontAlgn="base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Why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it is essential for believers to show Christian love in all aspects of their lives </a:t>
            </a:r>
          </a:p>
          <a:p>
            <a:pPr marL="285750" marR="0" lvl="0" indent="-285750" algn="l" defTabSz="914400" rtl="0" eaLnBrk="1" fontAlgn="base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How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</a:rPr>
              <a:t>and why we show love</a:t>
            </a:r>
          </a:p>
          <a:p>
            <a:pPr marL="0" marR="0" lvl="0" indent="0" algn="l" defTabSz="914400" rtl="0" eaLnBrk="1" fontAlgn="base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</a:endParaRPr>
          </a:p>
          <a:p>
            <a:pPr marL="0" marR="0" lvl="0" indent="0" algn="l" defTabSz="914400" rtl="0" eaLnBrk="1" fontAlgn="base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</a:endParaRPr>
          </a:p>
          <a:p>
            <a:pPr marL="0" marR="0" lvl="0" indent="0" algn="l" defTabSz="914400" rtl="0" eaLnBrk="1" fontAlgn="base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1 Corinthians 13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6  1 Corinthians 13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6  1 Corinthians 13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25450" y="1571189"/>
            <a:ext cx="6558433" cy="3034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v 1 to 3. What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do we learn about the importance of love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If we have all kinds of abilities and do all kinds of things but don’t have love, it doesn’t do us any good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endParaRPr lang="en-GB" sz="160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4 to 7.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How should we show love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1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We show love by:</a:t>
            </a:r>
          </a:p>
          <a:p>
            <a:pPr marL="742950" lvl="1" indent="-28575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patiently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caring more for others than for self</a:t>
            </a:r>
          </a:p>
          <a:p>
            <a:pPr marL="742950" lvl="1" indent="-28575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taking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pleasure in what is true</a:t>
            </a:r>
          </a:p>
          <a:p>
            <a:pPr marL="742950" lvl="1" indent="-28575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putting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up with anything</a:t>
            </a:r>
          </a:p>
          <a:p>
            <a:pPr marL="742950" lvl="1" indent="-28575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believing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and hoping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endParaRPr lang="en-GB" sz="1600" b="1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6  1 Corinthians 13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75387" y="1412692"/>
            <a:ext cx="655843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4 to 7</a:t>
            </a:r>
            <a:r>
              <a:rPr lang="en-GB" sz="1600" b="1" kern="2400" dirty="0" smtClean="0">
                <a:solidFill>
                  <a:srgbClr val="000000"/>
                </a:solidFill>
                <a:latin typeface="Chalkboard"/>
              </a:rPr>
              <a:t>. </a:t>
            </a:r>
            <a:r>
              <a:rPr lang="en-GB" sz="1600" b="1" kern="2400" dirty="0">
                <a:solidFill>
                  <a:srgbClr val="000000"/>
                </a:solidFill>
                <a:latin typeface="Chalkboard"/>
              </a:rPr>
              <a:t>What sort of behaviour should we avoid if we are to show love</a:t>
            </a:r>
            <a:r>
              <a:rPr lang="en-GB" sz="1600" b="1" kern="240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We should avoid:</a:t>
            </a:r>
          </a:p>
          <a:p>
            <a:pPr marL="742950" lvl="1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spc="10" dirty="0" smtClean="0">
                <a:solidFill>
                  <a:srgbClr val="000000"/>
                </a:solidFill>
                <a:latin typeface="Chalkboard"/>
              </a:rPr>
              <a:t>wanting </a:t>
            </a: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what others have</a:t>
            </a:r>
          </a:p>
          <a:p>
            <a:pPr marL="742950" lvl="1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spc="10" dirty="0" smtClean="0">
                <a:solidFill>
                  <a:srgbClr val="000000"/>
                </a:solidFill>
                <a:latin typeface="Chalkboard"/>
              </a:rPr>
              <a:t>being </a:t>
            </a: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proud and boastful</a:t>
            </a:r>
          </a:p>
          <a:p>
            <a:pPr marL="742950" lvl="1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spc="10" dirty="0" smtClean="0">
                <a:solidFill>
                  <a:srgbClr val="000000"/>
                </a:solidFill>
                <a:latin typeface="Chalkboard"/>
              </a:rPr>
              <a:t>wanting </a:t>
            </a: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our own way</a:t>
            </a:r>
          </a:p>
          <a:p>
            <a:pPr marL="742950" lvl="1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spc="10" dirty="0" smtClean="0">
                <a:solidFill>
                  <a:srgbClr val="000000"/>
                </a:solidFill>
                <a:latin typeface="Chalkboard"/>
              </a:rPr>
              <a:t>being </a:t>
            </a: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provoked</a:t>
            </a:r>
          </a:p>
          <a:p>
            <a:pPr marL="742950" lvl="1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spc="10" dirty="0" smtClean="0">
                <a:solidFill>
                  <a:srgbClr val="000000"/>
                </a:solidFill>
                <a:latin typeface="Chalkboard"/>
              </a:rPr>
              <a:t>bearing </a:t>
            </a: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grudges</a:t>
            </a:r>
          </a:p>
          <a:p>
            <a:pPr marL="742950" lvl="1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spc="10" dirty="0" smtClean="0">
                <a:solidFill>
                  <a:srgbClr val="000000"/>
                </a:solidFill>
                <a:latin typeface="Chalkboard"/>
              </a:rPr>
              <a:t>passing </a:t>
            </a: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on malicious </a:t>
            </a:r>
            <a:r>
              <a:rPr lang="en-GB" sz="1600" spc="10" dirty="0" smtClean="0">
                <a:solidFill>
                  <a:srgbClr val="000000"/>
                </a:solidFill>
                <a:latin typeface="Chalkboard"/>
              </a:rPr>
              <a:t>gossip</a:t>
            </a:r>
          </a:p>
          <a:p>
            <a:pPr marL="742950" lvl="1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GB" sz="1600" b="1" dirty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8 to 13.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In what way is love superior to all other attributes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Love never stops.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spc="10" dirty="0">
                <a:solidFill>
                  <a:srgbClr val="000000"/>
                </a:solidFill>
                <a:latin typeface="Chalkboard"/>
              </a:rPr>
              <a:t>Prophecy, tongues and knowledge will all eventually end</a:t>
            </a:r>
            <a:r>
              <a:rPr lang="en-GB" sz="1600" b="1" spc="10" dirty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600" b="1" spc="1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Love should be central in our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lives.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  <a:p>
            <a:pPr algn="l">
              <a:buClr>
                <a:srgbClr val="000000"/>
              </a:buClr>
            </a:pP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7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6  1 Corinthians 13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547243" y="1743366"/>
            <a:ext cx="5849788" cy="278537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76201" y="1741478"/>
            <a:ext cx="1632132" cy="2785378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89171" y="2160556"/>
            <a:ext cx="151216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Leviticus 19 v 18 and 34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577355" y="2160556"/>
            <a:ext cx="57876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Israelites were to love their Jewish and non-Jewish neighbours as themselves.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909299" y="2911634"/>
            <a:ext cx="159903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Deuteronomy 6 v 5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569765" y="2910038"/>
            <a:ext cx="578767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Israelites were to love God.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931785" y="3654614"/>
            <a:ext cx="128148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Proverbs 10 v 12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609353" y="3654615"/>
            <a:ext cx="578767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Love covers all wrongs.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78" grpId="0"/>
      <p:bldP spid="79" grpId="0"/>
      <p:bldP spid="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3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6  1 Corinthians 13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667133" y="1779662"/>
            <a:ext cx="5849788" cy="278537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52075" y="1764804"/>
            <a:ext cx="1656184" cy="2785378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77587" y="2196852"/>
            <a:ext cx="187716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fi-FI" sz="1600" dirty="0">
                <a:solidFill>
                  <a:srgbClr val="000000"/>
                </a:solidFill>
                <a:latin typeface="Chalkboard"/>
              </a:rPr>
              <a:t>1 Thessalonians 3 v 12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697245" y="2196852"/>
            <a:ext cx="578767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Paul encouraged believers to abound in love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226771" y="2947930"/>
            <a:ext cx="128148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Timothy 1 v 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689655" y="2946334"/>
            <a:ext cx="57876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Paul told Timothy that the aim of his teaching was to show love.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26770" y="3742790"/>
            <a:ext cx="128148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Peter 4 v 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729243" y="3742791"/>
            <a:ext cx="578767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Peter said that showing love covered sins.</a:t>
            </a:r>
          </a:p>
        </p:txBody>
      </p:sp>
      <p:sp>
        <p:nvSpPr>
          <p:cNvPr id="44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Love should be central in our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lives.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  <a:p>
            <a:pPr algn="l">
              <a:buClr>
                <a:srgbClr val="000000"/>
              </a:buClr>
            </a:pPr>
            <a:r>
              <a:rPr lang="en-US" sz="1600" b="1" kern="0" dirty="0" smtClean="0">
                <a:solidFill>
                  <a:srgbClr val="333333"/>
                </a:solidFill>
                <a:latin typeface="Candara" panose="020E0502030303020204" pitchFamily="34" charset="0"/>
              </a:rPr>
              <a:t> </a:t>
            </a: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56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3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6  1 Corinthians 13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Love should be central in our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lives.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  <a:p>
            <a:pPr algn="l">
              <a:buClr>
                <a:srgbClr val="000000"/>
              </a:buClr>
            </a:pP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55776" y="1797263"/>
            <a:ext cx="5849788" cy="276280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84734" y="1775920"/>
            <a:ext cx="1512168" cy="2762808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07750" y="2214453"/>
            <a:ext cx="1289152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John 4 v 7 and 11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85888" y="2214453"/>
            <a:ext cx="5787678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We should love one another because love is from God.</a:t>
            </a:r>
          </a:p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If God shows his love to us, we should show it to one another.</a:t>
            </a:r>
          </a:p>
        </p:txBody>
      </p:sp>
    </p:spTree>
    <p:extLst>
      <p:ext uri="{BB962C8B-B14F-4D97-AF65-F5344CB8AC3E}">
        <p14:creationId xmlns:p14="http://schemas.microsoft.com/office/powerpoint/2010/main" val="162500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623</TotalTime>
  <Words>613</Words>
  <Application>Microsoft Office PowerPoint</Application>
  <PresentationFormat>On-screen Show (16:9)</PresentationFormat>
  <Paragraphs>160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45</cp:revision>
  <dcterms:created xsi:type="dcterms:W3CDTF">2020-04-16T13:12:45Z</dcterms:created>
  <dcterms:modified xsi:type="dcterms:W3CDTF">2020-04-26T20:15:12Z</dcterms:modified>
</cp:coreProperties>
</file>