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70" r:id="rId3"/>
    <p:sldId id="271" r:id="rId4"/>
    <p:sldId id="263" r:id="rId5"/>
    <p:sldId id="264" r:id="rId6"/>
    <p:sldId id="290" r:id="rId7"/>
    <p:sldId id="292" r:id="rId8"/>
    <p:sldId id="293" r:id="rId9"/>
    <p:sldId id="294" r:id="rId10"/>
    <p:sldId id="289" r:id="rId11"/>
    <p:sldId id="295" r:id="rId12"/>
    <p:sldId id="267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804" y="-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23/04/2020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23/04/2020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23/04/2020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23/04/2020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23/04/2020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23/04/2020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23/04/2020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23/04/2020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1995686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35 Acts 13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Belief(s)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13906" y="2202340"/>
            <a:ext cx="1628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v 22 and 23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384722" y="2195975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One of David’s descendants would bring salvation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5656" y="2627366"/>
            <a:ext cx="1459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v 24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87894" y="2632305"/>
            <a:ext cx="6216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John taught a baptism of repentance to Israel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3632" y="3151710"/>
            <a:ext cx="1530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v 27 to 29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85870" y="3156649"/>
            <a:ext cx="6218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Jews fulfilled what the prophets had predicted by having Jesus killed.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 bwMode="auto">
          <a:xfrm>
            <a:off x="1491518" y="1312497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First-century Christian beliefs </a:t>
            </a:r>
            <a:r>
              <a:rPr lang="en-GB" sz="1600" dirty="0" smtClean="0">
                <a:solidFill>
                  <a:srgbClr val="333333"/>
                </a:solidFill>
                <a:latin typeface="Chalkboard"/>
              </a:rPr>
              <a:t>in this chapter.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35 Acts 13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3932" y="3859172"/>
            <a:ext cx="1530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v 30 and 31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96170" y="3864111"/>
            <a:ext cx="62185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God raised Jesus from the dead and Jesus appeared to witnesses.</a:t>
            </a:r>
          </a:p>
        </p:txBody>
      </p:sp>
    </p:spTree>
    <p:extLst>
      <p:ext uri="{BB962C8B-B14F-4D97-AF65-F5344CB8AC3E}">
        <p14:creationId xmlns:p14="http://schemas.microsoft.com/office/powerpoint/2010/main" val="377194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11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162" name="TextBox 161"/>
          <p:cNvSpPr txBox="1"/>
          <p:nvPr/>
        </p:nvSpPr>
        <p:spPr>
          <a:xfrm>
            <a:off x="2344174" y="1851670"/>
            <a:ext cx="6312403" cy="268791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Belief(s)</a:t>
            </a:r>
          </a:p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595656" y="1843437"/>
            <a:ext cx="1646618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algn="ctr" fontAlgn="base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Verse(s)</a:t>
            </a:r>
            <a:endParaRPr lang="en-GB" sz="1600" kern="0" dirty="0" smtClean="0">
              <a:solidFill>
                <a:srgbClr val="000000"/>
              </a:solidFill>
              <a:latin typeface="Chalkboard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613906" y="2202340"/>
            <a:ext cx="16283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v 32 and 33</a:t>
            </a:r>
          </a:p>
        </p:txBody>
      </p:sp>
      <p:sp>
        <p:nvSpPr>
          <p:cNvPr id="165" name="TextBox 164"/>
          <p:cNvSpPr txBox="1"/>
          <p:nvPr/>
        </p:nvSpPr>
        <p:spPr>
          <a:xfrm>
            <a:off x="2384722" y="2195975"/>
            <a:ext cx="60757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Jesus’ resurrection was the Good News promised to the fathers.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5656" y="2627366"/>
            <a:ext cx="14594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v 34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387894" y="2632305"/>
            <a:ext cx="6216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blessings of David involve the resurrection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.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3632" y="3151710"/>
            <a:ext cx="1530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v 35 to 37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85870" y="3156649"/>
            <a:ext cx="62185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David died and saw decay – not like Jesus whom God raised from the dead.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 bwMode="auto">
          <a:xfrm>
            <a:off x="1491518" y="1312497"/>
            <a:ext cx="6719827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First-century Christian beliefs </a:t>
            </a:r>
            <a:r>
              <a:rPr lang="en-GB" sz="1600" dirty="0" smtClean="0">
                <a:solidFill>
                  <a:srgbClr val="333333"/>
                </a:solidFill>
                <a:latin typeface="Chalkboard"/>
              </a:rPr>
              <a:t>in this chapter.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35 Acts 13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3932" y="3859172"/>
            <a:ext cx="1530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v 38 and 39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96170" y="3864111"/>
            <a:ext cx="62185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Forgiveness of all sins comes through belief in Jesus.</a:t>
            </a:r>
          </a:p>
        </p:txBody>
      </p:sp>
    </p:spTree>
    <p:extLst>
      <p:ext uri="{BB962C8B-B14F-4D97-AF65-F5344CB8AC3E}">
        <p14:creationId xmlns:p14="http://schemas.microsoft.com/office/powerpoint/2010/main" val="323580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35 Acts 13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 bwMode="auto">
          <a:xfrm>
            <a:off x="1425450" y="1414861"/>
            <a:ext cx="6400800" cy="3109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People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Paul met in Cyprus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Paul’s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preaching and message at Antioch</a:t>
            </a:r>
          </a:p>
          <a:p>
            <a:pPr marL="285750" indent="-28575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The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reaction of Jews and non-Jews (Gentiles) at Antioch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35 Acts 13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AutoNum type="arabicPeriod"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Let us read Acts 13</a:t>
            </a: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tabLst/>
              <a:defRPr/>
            </a:pP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35 Acts 13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 bwMode="auto">
          <a:xfrm>
            <a:off x="1526908" y="1402780"/>
            <a:ext cx="7239985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3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the church at Antioch do guided by the Holy Spirit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were guided to send Barnabas and Saul out preaching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4 to 12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Who did Paul and Barnabas meet in </a:t>
            </a:r>
            <a:r>
              <a:rPr lang="en-GB" sz="1600" b="1" kern="0" dirty="0" err="1">
                <a:solidFill>
                  <a:schemeClr val="tx1"/>
                </a:solidFill>
                <a:latin typeface="Chalkboard"/>
              </a:rPr>
              <a:t>Paphos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 and how did they respond?</a:t>
            </a: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met a Jewish sorcerer who was with </a:t>
            </a:r>
            <a:r>
              <a:rPr lang="en-GB" sz="1600" kern="0" dirty="0" err="1">
                <a:solidFill>
                  <a:schemeClr val="tx1"/>
                </a:solidFill>
                <a:latin typeface="Chalkboard"/>
              </a:rPr>
              <a:t>Sergius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 Paulus, the proconsul. </a:t>
            </a:r>
            <a:r>
              <a:rPr lang="en-GB" sz="1600" kern="0" dirty="0" err="1">
                <a:solidFill>
                  <a:schemeClr val="tx1"/>
                </a:solidFill>
                <a:latin typeface="Chalkboard"/>
              </a:rPr>
              <a:t>Sergius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 Paulus wanted to listen to Paul, but </a:t>
            </a:r>
            <a:r>
              <a:rPr lang="en-GB" sz="1600" kern="0" dirty="0" err="1">
                <a:solidFill>
                  <a:schemeClr val="tx1"/>
                </a:solidFill>
                <a:latin typeface="Chalkboard"/>
              </a:rPr>
              <a:t>Elymas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 the sorcerer opposed them and was made blind for a while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13 to 16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they do in Antioch in Pisidia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went into the synagogue on the Sabbath day and were invited to speak to the people.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35 Acts 13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65224" y="1444299"/>
            <a:ext cx="7143434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17 to 21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were the key events Paul mentioned in his summary of Jewish history leading to king David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God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chose the people of Israel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delivered them from slavery in Egypt and put up with them for 40 years in the wilderness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gave them victory in battle so they could have their land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They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then had judges until Samuel</a:t>
            </a:r>
          </a:p>
          <a:p>
            <a:pPr marL="1028700" lvl="1">
              <a:lnSpc>
                <a:spcPts val="23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After </a:t>
            </a: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Samuel, they wanted a king, so God gave them 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Saul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35 Acts 13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61015" y="1538227"/>
            <a:ext cx="7143434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22 and 23. Why was king David special?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God replaced Saul with David. Unlike Saul, David was a man after God’s heart who would do his will. God promised to bring salvation through a descendant of David. 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24 and 25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was John’s role?</a:t>
            </a: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John came before Jesus and preached a baptism of repentance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26 to 29.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What had the Jewish leaders done as a result of ignoring the prophets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had asked Pilate to kill the descendant of David through whom they could be saved.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35 Acts 13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3905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61015" y="1389072"/>
            <a:ext cx="7143434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30 to 33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What was the good news Paul was bringing them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The good news was that Jesus’ resurrection fulfilled the promises made to their fathers</a:t>
            </a: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.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34 to 37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prophecies did Paul say were fulfilled when Christ rose from the dead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Prophecies fulfilled were “I will give you the holy and sure blessings of David.” and “You will not allow your Holy One to see decay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.”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38 to 41. 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What did Paul say were the consequences of Christ’s resurrection for everyone?</a:t>
            </a:r>
            <a:endParaRPr lang="en-GB" sz="1600" b="1" kern="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Everyone could have forgiveness of sins. All who believed in Jesus could be justified, which the law of Moses could not do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35 Acts 13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8448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61015" y="1570652"/>
            <a:ext cx="7143434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42 to 44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How did people react to Paul’s message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They asked him to preach the next Sabbath and the majority of the city came to hear more</a:t>
            </a:r>
            <a:r>
              <a:rPr lang="en-GB" sz="1600" kern="0" dirty="0" smtClean="0">
                <a:solidFill>
                  <a:srgbClr val="000000"/>
                </a:solidFill>
                <a:latin typeface="Chalkboard"/>
              </a:rPr>
              <a:t>.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45 to 47</a:t>
            </a: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. What did the Jews do and how did Paul and Barnabas react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They were jealous and contradicted Paul. Paul and Barnabas said they would preach to the Gentiles (non-Jews) as the Jews judged themselves unworthy of eternal life</a:t>
            </a: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.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35 Acts 13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8448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3" name="Subtitle 2"/>
          <p:cNvSpPr txBox="1">
            <a:spLocks/>
          </p:cNvSpPr>
          <p:nvPr/>
        </p:nvSpPr>
        <p:spPr bwMode="auto">
          <a:xfrm>
            <a:off x="1461015" y="1570652"/>
            <a:ext cx="7143434" cy="3471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48 to 50. How did the Gentiles (non-Jews) and Jews react?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>
                <a:solidFill>
                  <a:schemeClr val="tx1"/>
                </a:solidFill>
                <a:latin typeface="Chalkboard"/>
              </a:rPr>
              <a:t>Many Gentiles believed and the message spread through the entire region. But the Jews had Paul and Barnabas thrown out of the city. 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v 50 to 52</a:t>
            </a:r>
            <a:r>
              <a:rPr lang="en-GB" sz="1600" b="1" kern="0" dirty="0">
                <a:solidFill>
                  <a:srgbClr val="000000"/>
                </a:solidFill>
                <a:latin typeface="Chalkboard"/>
              </a:rPr>
              <a:t>. What did Paul and Barnabas do</a:t>
            </a:r>
            <a:r>
              <a:rPr lang="en-GB" sz="1600" b="1" kern="0" dirty="0" smtClean="0">
                <a:solidFill>
                  <a:srgbClr val="000000"/>
                </a:solidFill>
                <a:latin typeface="Chalkboard"/>
              </a:rPr>
              <a:t>?</a:t>
            </a:r>
          </a:p>
          <a:p>
            <a:pPr lvl="0" algn="l" fontAlgn="auto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GB" sz="1600" kern="0" dirty="0">
                <a:solidFill>
                  <a:srgbClr val="000000"/>
                </a:solidFill>
                <a:latin typeface="Chalkboard"/>
              </a:rPr>
              <a:t>Many Gentiles believed and the message spread through the entire region. But the Jews had Paul and Barnabas thrown out of the city. </a:t>
            </a:r>
            <a:endParaRPr lang="en-GB" sz="1600" kern="0" dirty="0" smtClean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5004048" y="861218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rgbClr val="000000"/>
                </a:solidFill>
                <a:latin typeface="Chalkboard"/>
              </a:rPr>
              <a:t>Session 35 Acts 13</a:t>
            </a:r>
          </a:p>
          <a:p>
            <a:endParaRPr lang="en-GB" sz="2000" b="1" kern="0" dirty="0">
              <a:solidFill>
                <a:srgbClr val="000000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3465649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3334</TotalTime>
  <Words>894</Words>
  <Application>Microsoft Office PowerPoint</Application>
  <PresentationFormat>On-screen Show (16:9)</PresentationFormat>
  <Paragraphs>153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252</cp:revision>
  <dcterms:created xsi:type="dcterms:W3CDTF">2020-04-16T13:12:45Z</dcterms:created>
  <dcterms:modified xsi:type="dcterms:W3CDTF">2020-04-23T08:50:26Z</dcterms:modified>
</cp:coreProperties>
</file>