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70" r:id="rId3"/>
    <p:sldId id="271" r:id="rId4"/>
    <p:sldId id="263" r:id="rId5"/>
    <p:sldId id="290" r:id="rId6"/>
    <p:sldId id="295" r:id="rId7"/>
    <p:sldId id="293" r:id="rId8"/>
    <p:sldId id="294" r:id="rId9"/>
    <p:sldId id="267"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40" d="100"/>
          <a:sy n="140" d="100"/>
        </p:scale>
        <p:origin x="-804" y="-21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23/04/2020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23/04/2020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23/04/2020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23/04/2020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23/04/2020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23/04/2020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23/04/2020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23/04/2020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23/04/2020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11"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38 Acts 16</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2</a:t>
            </a:fld>
            <a:endParaRPr lang="en-GB" sz="1200" dirty="0">
              <a:solidFill>
                <a:srgbClr val="000000"/>
              </a:solidFill>
              <a:latin typeface="Chalkboard"/>
            </a:endParaRPr>
          </a:p>
        </p:txBody>
      </p:sp>
      <p:sp>
        <p:nvSpPr>
          <p:cNvPr id="20" name="Subtitle 2"/>
          <p:cNvSpPr txBox="1">
            <a:spLocks/>
          </p:cNvSpPr>
          <p:nvPr/>
        </p:nvSpPr>
        <p:spPr bwMode="auto">
          <a:xfrm>
            <a:off x="1425450" y="1414860"/>
            <a:ext cx="6400800" cy="3109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spcAft>
                <a:spcPts val="0"/>
              </a:spcAft>
              <a:buClr>
                <a:srgbClr val="000000"/>
              </a:buClr>
            </a:pPr>
            <a:r>
              <a:rPr lang="en-GB" sz="1600" b="1" dirty="0" smtClean="0">
                <a:solidFill>
                  <a:schemeClr val="tx1"/>
                </a:solidFill>
                <a:latin typeface="Chalkboard"/>
              </a:rPr>
              <a:t>What we will see in this chapter:</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Paul </a:t>
            </a:r>
            <a:r>
              <a:rPr lang="en-GB" sz="1600" dirty="0">
                <a:solidFill>
                  <a:schemeClr val="tx1"/>
                </a:solidFill>
                <a:latin typeface="Chalkboard"/>
              </a:rPr>
              <a:t>is guided to go to Philippi</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Events </a:t>
            </a:r>
            <a:r>
              <a:rPr lang="en-GB" sz="1600" dirty="0">
                <a:solidFill>
                  <a:schemeClr val="tx1"/>
                </a:solidFill>
                <a:latin typeface="Chalkboard"/>
              </a:rPr>
              <a:t>at Philippi</a:t>
            </a:r>
          </a:p>
        </p:txBody>
      </p:sp>
      <p:sp>
        <p:nvSpPr>
          <p:cNvPr id="11"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38 Acts 16</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742950" marR="0" lvl="0" indent="-742950" algn="ctr" defTabSz="914400" rtl="0" eaLnBrk="1" fontAlgn="base" latinLnBrk="0" hangingPunct="1">
              <a:lnSpc>
                <a:spcPct val="100000"/>
              </a:lnSpc>
              <a:spcBef>
                <a:spcPct val="20000"/>
              </a:spcBef>
              <a:spcAft>
                <a:spcPct val="0"/>
              </a:spcAft>
              <a:buClr>
                <a:srgbClr val="000000"/>
              </a:buClr>
              <a:buSzTx/>
              <a:buFont typeface="Century Gothic" pitchFamily="34" charset="0"/>
              <a:buAutoNum type="arabicPeriod"/>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Let us read Acts 16</a:t>
            </a:r>
          </a:p>
          <a:p>
            <a:pPr marR="0" lvl="0" algn="ctr" defTabSz="914400" rtl="0" eaLnBrk="1" fontAlgn="base" latinLnBrk="0" hangingPunct="1">
              <a:lnSpc>
                <a:spcPct val="100000"/>
              </a:lnSpc>
              <a:spcBef>
                <a:spcPct val="20000"/>
              </a:spcBef>
              <a:spcAft>
                <a:spcPct val="0"/>
              </a:spcAft>
              <a:buClr>
                <a:srgbClr val="000000"/>
              </a:buClr>
              <a:buSzTx/>
              <a:tabLst/>
              <a:defRPr/>
            </a:pP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1"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38 Acts 16</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24" name="Subtitle 2"/>
          <p:cNvSpPr txBox="1">
            <a:spLocks/>
          </p:cNvSpPr>
          <p:nvPr/>
        </p:nvSpPr>
        <p:spPr bwMode="auto">
          <a:xfrm>
            <a:off x="1526908" y="1518788"/>
            <a:ext cx="7239985"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1 to 5</a:t>
            </a:r>
            <a:r>
              <a:rPr lang="en-GB" sz="1600" b="1" kern="0" dirty="0">
                <a:solidFill>
                  <a:schemeClr val="tx1"/>
                </a:solidFill>
                <a:latin typeface="Chalkboard"/>
              </a:rPr>
              <a:t>. Why did Paul circumcise Timothy</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Paul wanted Timothy to go with him. He circumcised Timothy because the Jews in the area knew his father was Greek</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6 to 12</a:t>
            </a:r>
            <a:r>
              <a:rPr lang="en-GB" sz="1600" b="1" kern="0" dirty="0">
                <a:solidFill>
                  <a:schemeClr val="tx1"/>
                </a:solidFill>
                <a:latin typeface="Chalkboard"/>
              </a:rPr>
              <a:t>. What happened to Paul at Troas and what did he then do</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Paul was prevented from going to Asia and Bithynia. But he had a vision in which he was asked to visit Macedonia, so he went to Philippi</a:t>
            </a:r>
            <a:r>
              <a:rPr lang="en-GB" sz="1600" kern="0" dirty="0" smtClean="0">
                <a:solidFill>
                  <a:schemeClr val="tx1"/>
                </a:solidFill>
                <a:latin typeface="Chalkboard"/>
              </a:rPr>
              <a:t>.</a:t>
            </a:r>
          </a:p>
          <a:p>
            <a:pPr algn="l">
              <a:lnSpc>
                <a:spcPts val="2300"/>
              </a:lnSpc>
              <a:spcBef>
                <a:spcPts val="0"/>
              </a:spcBef>
            </a:pPr>
            <a:r>
              <a:rPr lang="en-GB" sz="1600" b="1" kern="0" dirty="0">
                <a:solidFill>
                  <a:schemeClr val="tx1"/>
                </a:solidFill>
                <a:latin typeface="Chalkboard"/>
              </a:rPr>
              <a:t>v 13 to 15. What happened at Philippi</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Lydia and her household were converted and baptised.</a:t>
            </a:r>
            <a:endParaRPr lang="en-GB" sz="1600" kern="0" dirty="0" smtClean="0">
              <a:solidFill>
                <a:schemeClr val="tx1"/>
              </a:solidFill>
              <a:latin typeface="Chalkboard"/>
            </a:endParaRPr>
          </a:p>
        </p:txBody>
      </p:sp>
      <p:sp>
        <p:nvSpPr>
          <p:cNvPr id="15"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38 Acts 16</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3" name="Subtitle 2"/>
          <p:cNvSpPr txBox="1">
            <a:spLocks/>
          </p:cNvSpPr>
          <p:nvPr/>
        </p:nvSpPr>
        <p:spPr bwMode="auto">
          <a:xfrm>
            <a:off x="1461015" y="1497283"/>
            <a:ext cx="7143434" cy="3471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lvl="0" algn="l" fontAlgn="auto">
              <a:lnSpc>
                <a:spcPts val="2300"/>
              </a:lnSpc>
              <a:spcBef>
                <a:spcPts val="0"/>
              </a:spcBef>
              <a:spcAft>
                <a:spcPts val="0"/>
              </a:spcAft>
              <a:buClrTx/>
            </a:pPr>
            <a:r>
              <a:rPr lang="en-GB" sz="1600" b="1" kern="0" dirty="0">
                <a:solidFill>
                  <a:srgbClr val="000000"/>
                </a:solidFill>
                <a:latin typeface="Chalkboard"/>
              </a:rPr>
              <a:t>v </a:t>
            </a:r>
            <a:r>
              <a:rPr lang="en-GB" sz="1600" b="1" kern="0" dirty="0" smtClean="0">
                <a:solidFill>
                  <a:srgbClr val="000000"/>
                </a:solidFill>
                <a:latin typeface="Chalkboard"/>
              </a:rPr>
              <a:t>16 to 24</a:t>
            </a:r>
            <a:r>
              <a:rPr lang="en-GB" sz="1600" b="1" kern="0" dirty="0">
                <a:solidFill>
                  <a:srgbClr val="000000"/>
                </a:solidFill>
                <a:latin typeface="Chalkboard"/>
              </a:rPr>
              <a:t>. What happened as Paul and others were going to prayer and where did Paul and Silas end up</a:t>
            </a:r>
            <a:r>
              <a:rPr lang="en-GB" sz="1600" b="1" kern="0" dirty="0" smtClean="0">
                <a:solidFill>
                  <a:srgbClr val="000000"/>
                </a:solidFill>
                <a:latin typeface="Chalkboard"/>
              </a:rPr>
              <a:t>?</a:t>
            </a:r>
          </a:p>
          <a:p>
            <a:pPr lvl="0" algn="l" fontAlgn="auto">
              <a:lnSpc>
                <a:spcPts val="2300"/>
              </a:lnSpc>
              <a:spcBef>
                <a:spcPts val="0"/>
              </a:spcBef>
              <a:spcAft>
                <a:spcPts val="0"/>
              </a:spcAft>
              <a:buClrTx/>
            </a:pPr>
            <a:r>
              <a:rPr lang="en-GB" sz="1600" kern="0" dirty="0">
                <a:solidFill>
                  <a:srgbClr val="000000"/>
                </a:solidFill>
                <a:latin typeface="Chalkboard"/>
              </a:rPr>
              <a:t>Paul cured a mentally disturbed slave girl. But her owners were angry and dragged Paul and Silas to the rulers. They falsely accused Paul and Silas so that they were imprisoned</a:t>
            </a:r>
            <a:r>
              <a:rPr lang="en-GB" sz="1600" kern="0" dirty="0" smtClean="0">
                <a:solidFill>
                  <a:srgbClr val="000000"/>
                </a:solidFill>
                <a:latin typeface="Chalkboard"/>
              </a:rPr>
              <a:t>.</a:t>
            </a:r>
          </a:p>
          <a:p>
            <a:pPr lvl="0" algn="l" fontAlgn="auto">
              <a:lnSpc>
                <a:spcPts val="2300"/>
              </a:lnSpc>
              <a:spcBef>
                <a:spcPts val="0"/>
              </a:spcBef>
              <a:spcAft>
                <a:spcPts val="0"/>
              </a:spcAft>
              <a:buClrTx/>
            </a:pPr>
            <a:r>
              <a:rPr lang="en-GB" sz="1600" b="1" kern="0" dirty="0" smtClean="0">
                <a:solidFill>
                  <a:schemeClr val="tx1"/>
                </a:solidFill>
                <a:latin typeface="Chalkboard"/>
              </a:rPr>
              <a:t>v 25 to 30</a:t>
            </a:r>
            <a:r>
              <a:rPr lang="en-GB" sz="1600" b="1" kern="0" dirty="0">
                <a:solidFill>
                  <a:schemeClr val="tx1"/>
                </a:solidFill>
                <a:latin typeface="Chalkboard"/>
              </a:rPr>
              <a:t>. What happened at midnight and what did the jailer ask</a:t>
            </a:r>
            <a:r>
              <a:rPr lang="en-GB" sz="1600" b="1" kern="0" dirty="0" smtClean="0">
                <a:solidFill>
                  <a:schemeClr val="tx1"/>
                </a:solidFill>
                <a:latin typeface="Chalkboard"/>
              </a:rPr>
              <a:t>?</a:t>
            </a:r>
          </a:p>
          <a:p>
            <a:pPr lvl="0" algn="l" fontAlgn="auto">
              <a:lnSpc>
                <a:spcPts val="2300"/>
              </a:lnSpc>
              <a:spcBef>
                <a:spcPts val="0"/>
              </a:spcBef>
              <a:spcAft>
                <a:spcPts val="0"/>
              </a:spcAft>
              <a:buClrTx/>
            </a:pPr>
            <a:r>
              <a:rPr lang="en-GB" sz="1600" kern="0" dirty="0">
                <a:solidFill>
                  <a:schemeClr val="tx1"/>
                </a:solidFill>
                <a:latin typeface="Chalkboard"/>
              </a:rPr>
              <a:t>Paul and Silas were praying and singing hymns. There was an earthquake and all the prisoners were released from their bonds. Paul stopped the jailer from killing himself.</a:t>
            </a:r>
          </a:p>
          <a:p>
            <a:pPr lvl="0" algn="l" fontAlgn="auto">
              <a:lnSpc>
                <a:spcPts val="2300"/>
              </a:lnSpc>
              <a:spcBef>
                <a:spcPts val="0"/>
              </a:spcBef>
              <a:spcAft>
                <a:spcPts val="0"/>
              </a:spcAft>
              <a:buClrTx/>
            </a:pPr>
            <a:r>
              <a:rPr lang="en-GB" sz="1600" kern="0" dirty="0">
                <a:solidFill>
                  <a:schemeClr val="tx1"/>
                </a:solidFill>
                <a:latin typeface="Chalkboard"/>
              </a:rPr>
              <a:t>The jailer asked what he needed to do to be saved.</a:t>
            </a:r>
          </a:p>
        </p:txBody>
      </p:sp>
      <p:sp>
        <p:nvSpPr>
          <p:cNvPr id="16"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38 Acts 16</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53905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3" name="Subtitle 2"/>
          <p:cNvSpPr txBox="1">
            <a:spLocks/>
          </p:cNvSpPr>
          <p:nvPr/>
        </p:nvSpPr>
        <p:spPr bwMode="auto">
          <a:xfrm>
            <a:off x="1447367" y="1469987"/>
            <a:ext cx="7143434" cy="3471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lvl="0" algn="l" fontAlgn="auto">
              <a:lnSpc>
                <a:spcPts val="2300"/>
              </a:lnSpc>
              <a:spcBef>
                <a:spcPts val="0"/>
              </a:spcBef>
              <a:spcAft>
                <a:spcPts val="0"/>
              </a:spcAft>
              <a:buClrTx/>
            </a:pPr>
            <a:r>
              <a:rPr lang="en-GB" sz="1600" b="1" kern="0" dirty="0">
                <a:solidFill>
                  <a:srgbClr val="000000"/>
                </a:solidFill>
                <a:latin typeface="Chalkboard"/>
              </a:rPr>
              <a:t>v </a:t>
            </a:r>
            <a:r>
              <a:rPr lang="en-GB" sz="1600" b="1" kern="0" dirty="0" smtClean="0">
                <a:solidFill>
                  <a:srgbClr val="000000"/>
                </a:solidFill>
                <a:latin typeface="Chalkboard"/>
              </a:rPr>
              <a:t>31 to 34</a:t>
            </a:r>
            <a:r>
              <a:rPr lang="en-GB" sz="1600" b="1" kern="0" dirty="0">
                <a:solidFill>
                  <a:srgbClr val="000000"/>
                </a:solidFill>
                <a:latin typeface="Chalkboard"/>
              </a:rPr>
              <a:t>. What was the reply to the jailer and what did he then do</a:t>
            </a:r>
            <a:r>
              <a:rPr lang="en-GB" sz="1600" b="1" kern="0" dirty="0" smtClean="0">
                <a:solidFill>
                  <a:srgbClr val="000000"/>
                </a:solidFill>
                <a:latin typeface="Chalkboard"/>
              </a:rPr>
              <a:t>?</a:t>
            </a:r>
          </a:p>
          <a:p>
            <a:pPr lvl="0" algn="l" fontAlgn="auto">
              <a:lnSpc>
                <a:spcPts val="2300"/>
              </a:lnSpc>
              <a:spcBef>
                <a:spcPts val="0"/>
              </a:spcBef>
              <a:spcAft>
                <a:spcPts val="0"/>
              </a:spcAft>
              <a:buClrTx/>
            </a:pPr>
            <a:r>
              <a:rPr lang="en-GB" sz="1600" kern="0" dirty="0">
                <a:solidFill>
                  <a:srgbClr val="000000"/>
                </a:solidFill>
                <a:latin typeface="Chalkboard"/>
              </a:rPr>
              <a:t>Paul and Silas told him to believe in the Lord Jesus Christ, and both he and his household would be saved. After the jailer had heard about Jesus, he washed the stripes of Paul and Silas and was baptised</a:t>
            </a:r>
            <a:r>
              <a:rPr lang="en-GB" sz="1600" kern="0" dirty="0" smtClean="0">
                <a:solidFill>
                  <a:srgbClr val="000000"/>
                </a:solidFill>
                <a:latin typeface="Chalkboard"/>
              </a:rPr>
              <a:t>.</a:t>
            </a:r>
          </a:p>
          <a:p>
            <a:pPr lvl="0" algn="l" fontAlgn="auto">
              <a:lnSpc>
                <a:spcPts val="2300"/>
              </a:lnSpc>
              <a:spcBef>
                <a:spcPts val="0"/>
              </a:spcBef>
              <a:spcAft>
                <a:spcPts val="0"/>
              </a:spcAft>
              <a:buClrTx/>
            </a:pPr>
            <a:r>
              <a:rPr lang="en-GB" sz="1600" b="1" kern="0" dirty="0" smtClean="0">
                <a:solidFill>
                  <a:schemeClr val="tx1"/>
                </a:solidFill>
                <a:latin typeface="Chalkboard"/>
              </a:rPr>
              <a:t>v 35 to 40</a:t>
            </a:r>
            <a:r>
              <a:rPr lang="en-GB" sz="1600" b="1" kern="0" dirty="0">
                <a:solidFill>
                  <a:schemeClr val="tx1"/>
                </a:solidFill>
                <a:latin typeface="Chalkboard"/>
              </a:rPr>
              <a:t>. What happened to Paul and Silas on the next day</a:t>
            </a:r>
            <a:r>
              <a:rPr lang="en-GB" sz="1600" b="1" kern="0" dirty="0" smtClean="0">
                <a:solidFill>
                  <a:schemeClr val="tx1"/>
                </a:solidFill>
                <a:latin typeface="Chalkboard"/>
              </a:rPr>
              <a:t>?</a:t>
            </a:r>
          </a:p>
          <a:p>
            <a:pPr lvl="0" algn="l" fontAlgn="auto">
              <a:lnSpc>
                <a:spcPts val="2300"/>
              </a:lnSpc>
              <a:spcBef>
                <a:spcPts val="0"/>
              </a:spcBef>
              <a:spcAft>
                <a:spcPts val="0"/>
              </a:spcAft>
              <a:buClrTx/>
            </a:pPr>
            <a:r>
              <a:rPr lang="en-GB" sz="1600" kern="0" dirty="0">
                <a:solidFill>
                  <a:schemeClr val="tx1"/>
                </a:solidFill>
                <a:latin typeface="Chalkboard"/>
              </a:rPr>
              <a:t>They were released from prison; Paul insisted that the magistrates came and fetched them out as they were Romans. The magistrates were then afraid, but Paul and Silas went to Lydia’s house.</a:t>
            </a:r>
            <a:endParaRPr lang="en-GB" sz="1600" kern="0" dirty="0" smtClean="0">
              <a:solidFill>
                <a:schemeClr val="tx1"/>
              </a:solidFill>
              <a:latin typeface="Chalkboard"/>
            </a:endParaRPr>
          </a:p>
        </p:txBody>
      </p:sp>
      <p:sp>
        <p:nvSpPr>
          <p:cNvPr id="11"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38 Acts 16</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3158279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62" name="Subtitle 2"/>
          <p:cNvSpPr txBox="1">
            <a:spLocks/>
          </p:cNvSpPr>
          <p:nvPr/>
        </p:nvSpPr>
        <p:spPr bwMode="auto">
          <a:xfrm>
            <a:off x="1455745" y="1119071"/>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33:</a:t>
            </a:r>
          </a:p>
          <a:p>
            <a:pPr marL="457200" lvl="1" indent="0">
              <a:buClr>
                <a:srgbClr val="000000"/>
              </a:buClr>
              <a:buNone/>
            </a:pPr>
            <a:r>
              <a:rPr lang="en-GB" sz="1600" b="1" dirty="0">
                <a:solidFill>
                  <a:srgbClr val="333333"/>
                </a:solidFill>
                <a:latin typeface="Chalkboard"/>
              </a:rPr>
              <a:t>	Baptism - its meaning</a:t>
            </a:r>
            <a:r>
              <a:rPr lang="en-GB" sz="1600" b="1" dirty="0" smtClean="0">
                <a:solidFill>
                  <a:srgbClr val="333333"/>
                </a:solidFill>
                <a:latin typeface="Chalkboard"/>
              </a:rPr>
              <a:t>.</a:t>
            </a:r>
            <a:endParaRPr lang="en-GB" sz="1600" b="1" dirty="0">
              <a:solidFill>
                <a:srgbClr val="333333"/>
              </a:solidFill>
              <a:latin typeface="Chalkboard"/>
            </a:endParaRPr>
          </a:p>
        </p:txBody>
      </p:sp>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595655" y="2283499"/>
            <a:ext cx="1646617"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Acts 2 v 38 </a:t>
            </a:r>
          </a:p>
        </p:txBody>
      </p:sp>
      <p:sp>
        <p:nvSpPr>
          <p:cNvPr id="165" name="TextBox 164"/>
          <p:cNvSpPr txBox="1"/>
          <p:nvPr/>
        </p:nvSpPr>
        <p:spPr>
          <a:xfrm>
            <a:off x="2384722" y="2283499"/>
            <a:ext cx="578767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Baptism enables us to have our sins forgiven.</a:t>
            </a:r>
          </a:p>
        </p:txBody>
      </p:sp>
      <p:sp>
        <p:nvSpPr>
          <p:cNvPr id="16" name="TextBox 15"/>
          <p:cNvSpPr txBox="1"/>
          <p:nvPr/>
        </p:nvSpPr>
        <p:spPr>
          <a:xfrm>
            <a:off x="631429" y="3633593"/>
            <a:ext cx="1348284"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Galatians 3 v 27 to 29</a:t>
            </a:r>
          </a:p>
        </p:txBody>
      </p:sp>
      <p:sp>
        <p:nvSpPr>
          <p:cNvPr id="17" name="TextBox 16"/>
          <p:cNvSpPr txBox="1"/>
          <p:nvPr/>
        </p:nvSpPr>
        <p:spPr>
          <a:xfrm>
            <a:off x="2423667" y="3638532"/>
            <a:ext cx="5787678" cy="830997"/>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By being baptised we put on Christ and are regarded as descendants of Abraham. We are then involved in the promises made to Abraham.</a:t>
            </a:r>
          </a:p>
        </p:txBody>
      </p:sp>
      <p:sp>
        <p:nvSpPr>
          <p:cNvPr id="21" name="TextBox 20"/>
          <p:cNvSpPr txBox="1"/>
          <p:nvPr/>
        </p:nvSpPr>
        <p:spPr>
          <a:xfrm>
            <a:off x="633701" y="2701730"/>
            <a:ext cx="1201995"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Romans 6 v 3 to 6 </a:t>
            </a:r>
          </a:p>
        </p:txBody>
      </p:sp>
      <p:sp>
        <p:nvSpPr>
          <p:cNvPr id="24" name="TextBox 23"/>
          <p:cNvSpPr txBox="1"/>
          <p:nvPr/>
        </p:nvSpPr>
        <p:spPr>
          <a:xfrm>
            <a:off x="2425939" y="2706669"/>
            <a:ext cx="5787678" cy="830997"/>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Baptism into Christ is a symbolic death which links us with his death, destroying "the body of sin". It also links us with his resurrection so that we can "walk in newness of life</a:t>
            </a:r>
            <a:r>
              <a:rPr lang="en-GB" sz="1600" dirty="0" smtClean="0">
                <a:solidFill>
                  <a:srgbClr val="000000"/>
                </a:solidFill>
                <a:latin typeface="Chalkboard"/>
              </a:rPr>
              <a:t>”.</a:t>
            </a:r>
            <a:endParaRPr lang="en-GB" sz="1600" dirty="0">
              <a:solidFill>
                <a:srgbClr val="000000"/>
              </a:solidFill>
              <a:latin typeface="Chalkboard"/>
            </a:endParaRPr>
          </a:p>
        </p:txBody>
      </p:sp>
      <p:sp>
        <p:nvSpPr>
          <p:cNvPr id="26"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38 Acts 16</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412367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595656" y="2235731"/>
            <a:ext cx="1528072"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Colossians 2 v 12 and 13</a:t>
            </a:r>
          </a:p>
        </p:txBody>
      </p:sp>
      <p:sp>
        <p:nvSpPr>
          <p:cNvPr id="165" name="TextBox 164"/>
          <p:cNvSpPr txBox="1"/>
          <p:nvPr/>
        </p:nvSpPr>
        <p:spPr>
          <a:xfrm>
            <a:off x="2384722" y="2235731"/>
            <a:ext cx="5787678" cy="1077218"/>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We are buried with Jesus Christ by being baptised. This symbolises a burial of our old life. Coming up out of the water is a resurrection symbolising God raising us from the dead as he did Christ.</a:t>
            </a:r>
          </a:p>
        </p:txBody>
      </p:sp>
      <p:sp>
        <p:nvSpPr>
          <p:cNvPr id="22" name="TextBox 21"/>
          <p:cNvSpPr txBox="1"/>
          <p:nvPr/>
        </p:nvSpPr>
        <p:spPr>
          <a:xfrm>
            <a:off x="595656" y="3325086"/>
            <a:ext cx="164661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1 Peter 3 v 21</a:t>
            </a:r>
          </a:p>
        </p:txBody>
      </p:sp>
      <p:sp>
        <p:nvSpPr>
          <p:cNvPr id="23" name="TextBox 22"/>
          <p:cNvSpPr txBox="1"/>
          <p:nvPr/>
        </p:nvSpPr>
        <p:spPr>
          <a:xfrm>
            <a:off x="2387894" y="3330025"/>
            <a:ext cx="5787678" cy="830997"/>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Baptism enables us to be saved because of the resurrection of Jesus Christ. It isn't a physical wash, but a clean conscience responding to God.</a:t>
            </a:r>
          </a:p>
        </p:txBody>
      </p:sp>
      <p:sp>
        <p:nvSpPr>
          <p:cNvPr id="27"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38 Acts 16</a:t>
            </a:r>
          </a:p>
          <a:p>
            <a:endParaRPr lang="en-GB" sz="2000" b="1" kern="0" dirty="0">
              <a:solidFill>
                <a:srgbClr val="000000"/>
              </a:solidFill>
              <a:latin typeface="Chalkboard"/>
            </a:endParaRPr>
          </a:p>
        </p:txBody>
      </p:sp>
      <p:sp>
        <p:nvSpPr>
          <p:cNvPr id="28" name="Subtitle 2"/>
          <p:cNvSpPr txBox="1">
            <a:spLocks/>
          </p:cNvSpPr>
          <p:nvPr/>
        </p:nvSpPr>
        <p:spPr bwMode="auto">
          <a:xfrm>
            <a:off x="1455745" y="1119071"/>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33:</a:t>
            </a:r>
          </a:p>
          <a:p>
            <a:pPr marL="457200" lvl="1" indent="0">
              <a:buClr>
                <a:srgbClr val="000000"/>
              </a:buClr>
              <a:buNone/>
            </a:pPr>
            <a:r>
              <a:rPr lang="en-GB" sz="1600" b="1" dirty="0">
                <a:solidFill>
                  <a:srgbClr val="333333"/>
                </a:solidFill>
                <a:latin typeface="Chalkboard"/>
              </a:rPr>
              <a:t>	Baptism - its meaning</a:t>
            </a:r>
            <a:r>
              <a:rPr lang="en-GB" sz="1600" b="1" dirty="0" smtClean="0">
                <a:solidFill>
                  <a:srgbClr val="333333"/>
                </a:solidFill>
                <a:latin typeface="Chalkboard"/>
              </a:rPr>
              <a:t>.</a:t>
            </a:r>
            <a:endParaRPr lang="en-GB" sz="1600" b="1" dirty="0">
              <a:solidFill>
                <a:srgbClr val="333333"/>
              </a:solidFill>
              <a:latin typeface="Chalkboard"/>
            </a:endParaRPr>
          </a:p>
        </p:txBody>
      </p:sp>
    </p:spTree>
    <p:extLst>
      <p:ext uri="{BB962C8B-B14F-4D97-AF65-F5344CB8AC3E}">
        <p14:creationId xmlns:p14="http://schemas.microsoft.com/office/powerpoint/2010/main" val="4286824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9</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1"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38 Acts 16</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3523</TotalTime>
  <Words>653</Words>
  <Application>Microsoft Office PowerPoint</Application>
  <PresentationFormat>On-screen Show (16:9)</PresentationFormat>
  <Paragraphs>113</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276</cp:revision>
  <dcterms:created xsi:type="dcterms:W3CDTF">2020-04-16T13:12:45Z</dcterms:created>
  <dcterms:modified xsi:type="dcterms:W3CDTF">2020-04-23T11:25:08Z</dcterms:modified>
</cp:coreProperties>
</file>