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70" r:id="rId3"/>
    <p:sldId id="271" r:id="rId4"/>
    <p:sldId id="263" r:id="rId5"/>
    <p:sldId id="290" r:id="rId6"/>
    <p:sldId id="295" r:id="rId7"/>
    <p:sldId id="293" r:id="rId8"/>
    <p:sldId id="294" r:id="rId9"/>
    <p:sldId id="267"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40" d="100"/>
          <a:sy n="140" d="100"/>
        </p:scale>
        <p:origin x="-216" y="-21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23/04/2020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23/04/2020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23/04/2020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23/04/2020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23/04/2020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23/04/2020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40 Acts 19</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20" name="Subtitle 2"/>
          <p:cNvSpPr txBox="1">
            <a:spLocks/>
          </p:cNvSpPr>
          <p:nvPr/>
        </p:nvSpPr>
        <p:spPr bwMode="auto">
          <a:xfrm>
            <a:off x="1425450" y="1414860"/>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Paul </a:t>
            </a:r>
            <a:r>
              <a:rPr lang="en-GB" sz="1600" dirty="0">
                <a:solidFill>
                  <a:schemeClr val="tx1"/>
                </a:solidFill>
                <a:latin typeface="Chalkboard"/>
              </a:rPr>
              <a:t>re-baptises some disciples of John the Baptiser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Two </a:t>
            </a:r>
            <a:r>
              <a:rPr lang="en-GB" sz="1600" dirty="0">
                <a:solidFill>
                  <a:schemeClr val="tx1"/>
                </a:solidFill>
                <a:latin typeface="Chalkboard"/>
              </a:rPr>
              <a:t>different reactions to Paul’s preaching</a:t>
            </a: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40 Acts 19</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charRg st="87" end="13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a:t>
            </a: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19</a:t>
            </a:r>
            <a:endParaRPr kumimoji="0" lang="en-GB" sz="3600" b="1" i="0" u="none" strike="noStrike" kern="0" cap="none" spc="0" normalizeH="0" baseline="0" noProof="0" dirty="0" smtClean="0">
              <a:ln>
                <a:noFill/>
              </a:ln>
              <a:solidFill>
                <a:srgbClr val="333333"/>
              </a:solidFill>
              <a:effectLst/>
              <a:uLnTx/>
              <a:uFillTx/>
              <a:latin typeface="Chalkboard"/>
              <a:ea typeface="+mn-ea"/>
              <a:cs typeface="+mn-cs"/>
            </a:endParaRP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40 Acts 19</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1844" y="1559732"/>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a:t>
            </a:r>
            <a:r>
              <a:rPr lang="en-GB" sz="1600" b="1" kern="0" dirty="0" smtClean="0">
                <a:solidFill>
                  <a:schemeClr val="tx1"/>
                </a:solidFill>
                <a:latin typeface="Chalkboard"/>
              </a:rPr>
              <a:t>7</a:t>
            </a:r>
            <a:r>
              <a:rPr lang="en-GB" sz="1600" b="1" kern="0" dirty="0">
                <a:solidFill>
                  <a:schemeClr val="tx1"/>
                </a:solidFill>
                <a:latin typeface="Chalkboard"/>
              </a:rPr>
              <a:t>. What did Paul tell some disciples in Ephesus to do and why</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Paul arrived at Ephesus and met disciples who had only been baptised into the baptism of John [the Baptiser]. They were instructed by Paul, who re-baptised them in the name of Jesus</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8</a:t>
            </a:r>
            <a:r>
              <a:rPr lang="en-GB" sz="1600" b="1" kern="0" dirty="0">
                <a:solidFill>
                  <a:schemeClr val="tx1"/>
                </a:solidFill>
                <a:latin typeface="Chalkboard"/>
              </a:rPr>
              <a:t>. What did Paul do and teach in the synagogue</a:t>
            </a:r>
            <a:r>
              <a:rPr lang="en-GB" sz="1600" b="1" kern="0" dirty="0" smtClean="0">
                <a:solidFill>
                  <a:schemeClr val="tx1"/>
                </a:solidFill>
                <a:latin typeface="Chalkboard"/>
              </a:rPr>
              <a:t>?</a:t>
            </a:r>
          </a:p>
          <a:p>
            <a:pPr algn="l">
              <a:lnSpc>
                <a:spcPts val="2300"/>
              </a:lnSpc>
              <a:spcBef>
                <a:spcPts val="0"/>
              </a:spcBef>
            </a:pPr>
            <a:r>
              <a:rPr lang="en-GB" sz="1600" kern="0" dirty="0" smtClean="0">
                <a:solidFill>
                  <a:schemeClr val="tx1"/>
                </a:solidFill>
                <a:latin typeface="Chalkboard"/>
              </a:rPr>
              <a:t>For </a:t>
            </a:r>
            <a:r>
              <a:rPr lang="en-GB" sz="1600" kern="0" dirty="0">
                <a:solidFill>
                  <a:schemeClr val="tx1"/>
                </a:solidFill>
                <a:latin typeface="Chalkboard"/>
              </a:rPr>
              <a:t>three months, Paul reasoned with his hearers about God's Kingdom</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9 and 10</a:t>
            </a:r>
            <a:r>
              <a:rPr lang="en-GB" sz="1600" b="1" kern="0" dirty="0">
                <a:solidFill>
                  <a:schemeClr val="tx1"/>
                </a:solidFill>
                <a:latin typeface="Chalkboard"/>
              </a:rPr>
              <a:t>. How did he react to opposition?</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When opposition increased, Paul moved to the school of </a:t>
            </a:r>
            <a:r>
              <a:rPr lang="en-GB" sz="1600" kern="0" dirty="0" err="1">
                <a:solidFill>
                  <a:schemeClr val="tx1"/>
                </a:solidFill>
                <a:latin typeface="Chalkboard"/>
              </a:rPr>
              <a:t>Tyrannus</a:t>
            </a:r>
            <a:r>
              <a:rPr lang="en-GB" sz="1600" kern="0" dirty="0">
                <a:solidFill>
                  <a:schemeClr val="tx1"/>
                </a:solidFill>
                <a:latin typeface="Chalkboard"/>
              </a:rPr>
              <a:t> and preached to all who would listen.</a:t>
            </a:r>
            <a:endParaRPr lang="en-GB" sz="1600" kern="0" dirty="0" smtClean="0">
              <a:solidFill>
                <a:schemeClr val="tx1"/>
              </a:solidFill>
              <a:latin typeface="Chalkboard"/>
            </a:endParaRPr>
          </a:p>
        </p:txBody>
      </p:sp>
      <p:sp>
        <p:nvSpPr>
          <p:cNvPr id="1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40 Acts 19</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charRg st="417" end="5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61015" y="1497283"/>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fontAlgn="auto">
              <a:lnSpc>
                <a:spcPts val="2300"/>
              </a:lnSpc>
              <a:spcBef>
                <a:spcPts val="0"/>
              </a:spcBef>
              <a:spcAft>
                <a:spcPts val="0"/>
              </a:spcAft>
              <a:buClrTx/>
            </a:pPr>
            <a:r>
              <a:rPr lang="en-GB" sz="1600" b="1" kern="0" dirty="0">
                <a:solidFill>
                  <a:srgbClr val="000000"/>
                </a:solidFill>
                <a:latin typeface="Chalkboard"/>
              </a:rPr>
              <a:t>v </a:t>
            </a:r>
            <a:r>
              <a:rPr lang="en-GB" sz="1600" b="1" kern="0" dirty="0" smtClean="0">
                <a:solidFill>
                  <a:srgbClr val="000000"/>
                </a:solidFill>
                <a:latin typeface="Chalkboard"/>
              </a:rPr>
              <a:t>11 to 20</a:t>
            </a:r>
            <a:r>
              <a:rPr lang="en-GB" sz="1600" b="1" kern="0" dirty="0">
                <a:solidFill>
                  <a:srgbClr val="000000"/>
                </a:solidFill>
                <a:latin typeface="Chalkboard"/>
              </a:rPr>
              <a:t>. What happened as a result of Paul’s teaching and miracles</a:t>
            </a:r>
            <a:r>
              <a:rPr lang="en-GB" sz="1600" b="1" kern="0" dirty="0" smtClean="0">
                <a:solidFill>
                  <a:srgbClr val="000000"/>
                </a:solidFill>
                <a:latin typeface="Chalkboard"/>
              </a:rPr>
              <a:t>?</a:t>
            </a:r>
          </a:p>
          <a:p>
            <a:pPr lvl="0" algn="l" fontAlgn="auto">
              <a:lnSpc>
                <a:spcPts val="2300"/>
              </a:lnSpc>
              <a:spcBef>
                <a:spcPts val="0"/>
              </a:spcBef>
              <a:spcAft>
                <a:spcPts val="0"/>
              </a:spcAft>
              <a:buClrTx/>
            </a:pPr>
            <a:r>
              <a:rPr lang="en-GB" sz="1600" kern="0" dirty="0">
                <a:solidFill>
                  <a:srgbClr val="000000"/>
                </a:solidFill>
                <a:latin typeface="Chalkboard"/>
              </a:rPr>
              <a:t>Jewish exorcists tried to cure a man by using the name of Jesus fraudulently. But when they were overpowered by him, many people were afraid. Also many believed. Many believers who had practised magical arts burned their books</a:t>
            </a:r>
            <a:r>
              <a:rPr lang="en-GB" sz="1600" kern="0" dirty="0" smtClean="0">
                <a:solidFill>
                  <a:srgbClr val="000000"/>
                </a:solidFill>
                <a:latin typeface="Chalkboard"/>
              </a:rPr>
              <a:t>.</a:t>
            </a:r>
          </a:p>
          <a:p>
            <a:pPr lvl="0" algn="l" fontAlgn="auto">
              <a:lnSpc>
                <a:spcPts val="2300"/>
              </a:lnSpc>
              <a:spcBef>
                <a:spcPts val="0"/>
              </a:spcBef>
              <a:spcAft>
                <a:spcPts val="0"/>
              </a:spcAft>
              <a:buClrTx/>
            </a:pPr>
            <a:r>
              <a:rPr lang="en-GB" sz="1600" b="1" kern="0" dirty="0" smtClean="0">
                <a:solidFill>
                  <a:schemeClr val="tx1"/>
                </a:solidFill>
                <a:latin typeface="Chalkboard"/>
              </a:rPr>
              <a:t>v 21 and 22</a:t>
            </a:r>
            <a:r>
              <a:rPr lang="en-GB" sz="1600" b="1" kern="0" dirty="0">
                <a:solidFill>
                  <a:schemeClr val="tx1"/>
                </a:solidFill>
                <a:latin typeface="Chalkboard"/>
              </a:rPr>
              <a:t>. What were Paul’s plans?</a:t>
            </a:r>
            <a:endParaRPr lang="en-GB" sz="1600" b="1" kern="0" dirty="0" smtClean="0">
              <a:solidFill>
                <a:schemeClr val="tx1"/>
              </a:solidFill>
              <a:latin typeface="Chalkboard"/>
            </a:endParaRPr>
          </a:p>
          <a:p>
            <a:pPr lvl="0" algn="l" fontAlgn="auto">
              <a:lnSpc>
                <a:spcPts val="2300"/>
              </a:lnSpc>
              <a:spcBef>
                <a:spcPts val="0"/>
              </a:spcBef>
              <a:spcAft>
                <a:spcPts val="0"/>
              </a:spcAft>
              <a:buClrTx/>
            </a:pPr>
            <a:r>
              <a:rPr lang="en-GB" sz="1600" kern="0" dirty="0">
                <a:solidFill>
                  <a:schemeClr val="tx1"/>
                </a:solidFill>
                <a:latin typeface="Chalkboard"/>
              </a:rPr>
              <a:t>He planned to go to Jerusalem and eventually Rome</a:t>
            </a:r>
            <a:r>
              <a:rPr lang="en-GB" sz="1600" kern="0" dirty="0" smtClean="0">
                <a:solidFill>
                  <a:schemeClr val="tx1"/>
                </a:solidFill>
                <a:latin typeface="Chalkboard"/>
              </a:rPr>
              <a:t>.</a:t>
            </a:r>
          </a:p>
          <a:p>
            <a:pPr lvl="0" algn="l" fontAlgn="auto">
              <a:lnSpc>
                <a:spcPts val="2300"/>
              </a:lnSpc>
              <a:spcBef>
                <a:spcPts val="0"/>
              </a:spcBef>
              <a:spcAft>
                <a:spcPts val="0"/>
              </a:spcAft>
              <a:buClrTx/>
            </a:pPr>
            <a:r>
              <a:rPr lang="en-GB" sz="1600" b="1" kern="0" dirty="0" smtClean="0">
                <a:solidFill>
                  <a:schemeClr val="tx1"/>
                </a:solidFill>
                <a:latin typeface="Chalkboard"/>
              </a:rPr>
              <a:t>v 23 </a:t>
            </a:r>
            <a:r>
              <a:rPr lang="en-GB" sz="1600" b="1" kern="0" dirty="0">
                <a:solidFill>
                  <a:schemeClr val="tx1"/>
                </a:solidFill>
                <a:latin typeface="Chalkboard"/>
              </a:rPr>
              <a:t>to </a:t>
            </a:r>
            <a:r>
              <a:rPr lang="en-GB" sz="1600" b="1" kern="0" dirty="0" smtClean="0">
                <a:solidFill>
                  <a:schemeClr val="tx1"/>
                </a:solidFill>
                <a:latin typeface="Chalkboard"/>
              </a:rPr>
              <a:t>27</a:t>
            </a:r>
            <a:r>
              <a:rPr lang="en-GB" sz="1600" b="1" kern="0" dirty="0">
                <a:solidFill>
                  <a:schemeClr val="tx1"/>
                </a:solidFill>
                <a:latin typeface="Chalkboard"/>
              </a:rPr>
              <a:t>. Why did Demetrius cause a disturbance?</a:t>
            </a:r>
            <a:endParaRPr lang="en-GB" sz="1600" b="1" kern="0" dirty="0" smtClean="0">
              <a:solidFill>
                <a:schemeClr val="tx1"/>
              </a:solidFill>
              <a:latin typeface="Chalkboard"/>
            </a:endParaRPr>
          </a:p>
          <a:p>
            <a:pPr lvl="0" algn="l" fontAlgn="auto">
              <a:lnSpc>
                <a:spcPts val="2300"/>
              </a:lnSpc>
              <a:spcBef>
                <a:spcPts val="0"/>
              </a:spcBef>
              <a:spcAft>
                <a:spcPts val="0"/>
              </a:spcAft>
              <a:buClrTx/>
            </a:pPr>
            <a:r>
              <a:rPr lang="en-GB" sz="1600" kern="0" dirty="0">
                <a:solidFill>
                  <a:schemeClr val="tx1"/>
                </a:solidFill>
                <a:latin typeface="Chalkboard"/>
              </a:rPr>
              <a:t>Paul was persuading people to stop worshipping idols. This threatened the trade of Demetrius who made silver shrines of the goddess Artemis.</a:t>
            </a:r>
          </a:p>
        </p:txBody>
      </p:sp>
      <p:sp>
        <p:nvSpPr>
          <p:cNvPr id="18"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40 Acts 19</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53905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xEl>
                                              <p:charRg st="438" end="57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47367" y="1401747"/>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fontAlgn="auto">
              <a:lnSpc>
                <a:spcPts val="2300"/>
              </a:lnSpc>
              <a:spcBef>
                <a:spcPts val="0"/>
              </a:spcBef>
              <a:spcAft>
                <a:spcPts val="0"/>
              </a:spcAft>
              <a:buClrTx/>
            </a:pPr>
            <a:r>
              <a:rPr lang="en-GB" sz="1600" b="1" kern="0" dirty="0">
                <a:solidFill>
                  <a:srgbClr val="000000"/>
                </a:solidFill>
                <a:latin typeface="Chalkboard"/>
              </a:rPr>
              <a:t>v </a:t>
            </a:r>
            <a:r>
              <a:rPr lang="en-GB" sz="1600" b="1" kern="0" dirty="0" smtClean="0">
                <a:solidFill>
                  <a:srgbClr val="000000"/>
                </a:solidFill>
                <a:latin typeface="Chalkboard"/>
              </a:rPr>
              <a:t>28 to 31</a:t>
            </a:r>
            <a:r>
              <a:rPr lang="en-GB" sz="1600" b="1" kern="0" dirty="0">
                <a:solidFill>
                  <a:srgbClr val="000000"/>
                </a:solidFill>
                <a:latin typeface="Chalkboard"/>
              </a:rPr>
              <a:t>. What was Paul restrained from doing</a:t>
            </a:r>
            <a:r>
              <a:rPr lang="en-GB" sz="1600" b="1" kern="0" dirty="0" smtClean="0">
                <a:solidFill>
                  <a:srgbClr val="000000"/>
                </a:solidFill>
                <a:latin typeface="Chalkboard"/>
              </a:rPr>
              <a:t>?</a:t>
            </a:r>
          </a:p>
          <a:p>
            <a:pPr lvl="0" algn="l" fontAlgn="auto">
              <a:lnSpc>
                <a:spcPts val="2300"/>
              </a:lnSpc>
              <a:spcBef>
                <a:spcPts val="0"/>
              </a:spcBef>
              <a:spcAft>
                <a:spcPts val="0"/>
              </a:spcAft>
              <a:buClrTx/>
            </a:pPr>
            <a:r>
              <a:rPr lang="en-GB" sz="1600" kern="0" dirty="0">
                <a:solidFill>
                  <a:srgbClr val="000000"/>
                </a:solidFill>
                <a:latin typeface="Chalkboard"/>
              </a:rPr>
              <a:t>He was restrained from going into the theatre where there was an angry gathering of Artemis worshippers who were opposed to Paul’s preaching</a:t>
            </a:r>
            <a:r>
              <a:rPr lang="en-GB" sz="1600" kern="0" dirty="0" smtClean="0">
                <a:solidFill>
                  <a:srgbClr val="000000"/>
                </a:solidFill>
                <a:latin typeface="Chalkboard"/>
              </a:rPr>
              <a:t>.</a:t>
            </a:r>
          </a:p>
          <a:p>
            <a:pPr lvl="0" algn="l" fontAlgn="auto">
              <a:lnSpc>
                <a:spcPts val="2300"/>
              </a:lnSpc>
              <a:spcBef>
                <a:spcPts val="0"/>
              </a:spcBef>
              <a:spcAft>
                <a:spcPts val="0"/>
              </a:spcAft>
              <a:buClrTx/>
            </a:pPr>
            <a:r>
              <a:rPr lang="en-GB" sz="1600" b="1" kern="0" dirty="0" smtClean="0">
                <a:solidFill>
                  <a:schemeClr val="tx1"/>
                </a:solidFill>
                <a:latin typeface="Chalkboard"/>
              </a:rPr>
              <a:t>v 32 to 34</a:t>
            </a:r>
            <a:r>
              <a:rPr lang="en-GB" sz="1600" b="1" kern="0" dirty="0">
                <a:solidFill>
                  <a:schemeClr val="tx1"/>
                </a:solidFill>
                <a:latin typeface="Chalkboard"/>
              </a:rPr>
              <a:t>. What happened in the theatre</a:t>
            </a:r>
            <a:r>
              <a:rPr lang="en-GB" sz="1600" b="1" kern="0" dirty="0" smtClean="0">
                <a:solidFill>
                  <a:schemeClr val="tx1"/>
                </a:solidFill>
                <a:latin typeface="Chalkboard"/>
              </a:rPr>
              <a:t>?</a:t>
            </a:r>
          </a:p>
          <a:p>
            <a:pPr lvl="0" algn="l" fontAlgn="auto">
              <a:lnSpc>
                <a:spcPts val="2300"/>
              </a:lnSpc>
              <a:spcBef>
                <a:spcPts val="0"/>
              </a:spcBef>
              <a:spcAft>
                <a:spcPts val="0"/>
              </a:spcAft>
              <a:buClrTx/>
            </a:pPr>
            <a:r>
              <a:rPr lang="en-GB" sz="1600" kern="0" dirty="0">
                <a:solidFill>
                  <a:schemeClr val="tx1"/>
                </a:solidFill>
                <a:latin typeface="Chalkboard"/>
              </a:rPr>
              <a:t>The Jews chose Alexander to defend them. He tried to speak to the crowd, but when they knew he was a Jew, they shouted “Great is Artemis [Diana] of the Ephesians” for about two hours</a:t>
            </a:r>
            <a:r>
              <a:rPr lang="en-GB" sz="1600" kern="0" dirty="0" smtClean="0">
                <a:solidFill>
                  <a:schemeClr val="tx1"/>
                </a:solidFill>
                <a:latin typeface="Chalkboard"/>
              </a:rPr>
              <a:t>.</a:t>
            </a:r>
          </a:p>
          <a:p>
            <a:pPr lvl="0" algn="l" fontAlgn="auto">
              <a:lnSpc>
                <a:spcPts val="2300"/>
              </a:lnSpc>
              <a:spcBef>
                <a:spcPts val="0"/>
              </a:spcBef>
              <a:spcAft>
                <a:spcPts val="0"/>
              </a:spcAft>
              <a:buClrTx/>
            </a:pPr>
            <a:r>
              <a:rPr lang="en-GB" sz="1600" b="1" kern="0" dirty="0">
                <a:solidFill>
                  <a:schemeClr val="tx1"/>
                </a:solidFill>
                <a:latin typeface="Chalkboard"/>
              </a:rPr>
              <a:t>35 to 41. What did the town clerk say and do</a:t>
            </a:r>
            <a:r>
              <a:rPr lang="en-GB" sz="1600" b="1" kern="0" dirty="0" smtClean="0">
                <a:solidFill>
                  <a:schemeClr val="tx1"/>
                </a:solidFill>
                <a:latin typeface="Chalkboard"/>
              </a:rPr>
              <a:t>?</a:t>
            </a:r>
          </a:p>
          <a:p>
            <a:pPr lvl="0" algn="l" fontAlgn="auto">
              <a:lnSpc>
                <a:spcPts val="2300"/>
              </a:lnSpc>
              <a:spcBef>
                <a:spcPts val="0"/>
              </a:spcBef>
              <a:spcAft>
                <a:spcPts val="0"/>
              </a:spcAft>
              <a:buClrTx/>
            </a:pPr>
            <a:r>
              <a:rPr lang="en-GB" sz="1600" kern="0" dirty="0">
                <a:solidFill>
                  <a:schemeClr val="tx1"/>
                </a:solidFill>
                <a:latin typeface="Chalkboard"/>
              </a:rPr>
              <a:t>He told them that Paul and his companions hadn’t committed any crime. They might be questioned about the commotion that had just happened. He then dismissed them all.</a:t>
            </a:r>
            <a:endParaRPr lang="en-GB" sz="1600" kern="0" dirty="0" smtClean="0">
              <a:solidFill>
                <a:schemeClr val="tx1"/>
              </a:solidFill>
              <a:latin typeface="Chalkboard"/>
            </a:endParaRP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40 Acts 19</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315827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charRg st="233" end="41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charRg st="417" end="46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xEl>
                                              <p:charRg st="463" end="63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55745" y="11190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a:t>
            </a:r>
            <a:r>
              <a:rPr lang="en-GB" sz="1600" b="1" dirty="0" smtClean="0">
                <a:solidFill>
                  <a:srgbClr val="333333"/>
                </a:solidFill>
                <a:latin typeface="Chalkboard"/>
              </a:rPr>
              <a:t>8:</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a:t>
            </a:r>
            <a:r>
              <a:rPr lang="en-GB" sz="1600" b="1" dirty="0">
                <a:solidFill>
                  <a:srgbClr val="333333"/>
                </a:solidFill>
                <a:latin typeface="Chalkboard"/>
              </a:rPr>
              <a:t>The Kingdom of God in the New Testament (2)</a:t>
            </a:r>
            <a:endParaRPr lang="en-GB" sz="1600" b="1" dirty="0">
              <a:solidFill>
                <a:srgbClr val="333333"/>
              </a:solidFill>
              <a:latin typeface="Chalkboard"/>
            </a:endParaRPr>
          </a:p>
        </p:txBody>
      </p:sp>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283499"/>
            <a:ext cx="1090650"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Luke 1 v 32 and 33</a:t>
            </a:r>
            <a:endParaRPr lang="en-GB" sz="1600" dirty="0">
              <a:solidFill>
                <a:srgbClr val="000000"/>
              </a:solidFill>
              <a:latin typeface="Chalkboard"/>
            </a:endParaRPr>
          </a:p>
        </p:txBody>
      </p:sp>
      <p:sp>
        <p:nvSpPr>
          <p:cNvPr id="165" name="TextBox 164"/>
          <p:cNvSpPr txBox="1"/>
          <p:nvPr/>
        </p:nvSpPr>
        <p:spPr>
          <a:xfrm>
            <a:off x="2384722" y="2283499"/>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Mary the mother of Jesus Christ is told that he is the one who will eventually sit for ever on David’s throne in Israel.</a:t>
            </a:r>
            <a:endParaRPr lang="en-GB" sz="1600" dirty="0">
              <a:solidFill>
                <a:srgbClr val="000000"/>
              </a:solidFill>
              <a:latin typeface="Chalkboard"/>
            </a:endParaRPr>
          </a:p>
        </p:txBody>
      </p:sp>
      <p:sp>
        <p:nvSpPr>
          <p:cNvPr id="16" name="TextBox 15"/>
          <p:cNvSpPr txBox="1"/>
          <p:nvPr/>
        </p:nvSpPr>
        <p:spPr>
          <a:xfrm>
            <a:off x="631429" y="3633593"/>
            <a:ext cx="988243"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1 v 6 and 7</a:t>
            </a:r>
            <a:endParaRPr lang="en-GB" sz="1600" dirty="0">
              <a:solidFill>
                <a:srgbClr val="000000"/>
              </a:solidFill>
              <a:latin typeface="Chalkboard"/>
            </a:endParaRPr>
          </a:p>
        </p:txBody>
      </p:sp>
      <p:sp>
        <p:nvSpPr>
          <p:cNvPr id="17" name="TextBox 16"/>
          <p:cNvSpPr txBox="1"/>
          <p:nvPr/>
        </p:nvSpPr>
        <p:spPr>
          <a:xfrm>
            <a:off x="2423667" y="3638532"/>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Jesus says that God will decide when the Kingdom comes.</a:t>
            </a:r>
            <a:endParaRPr lang="en-GB" sz="1600" dirty="0">
              <a:solidFill>
                <a:srgbClr val="000000"/>
              </a:solidFill>
              <a:latin typeface="Chalkboard"/>
            </a:endParaRPr>
          </a:p>
        </p:txBody>
      </p:sp>
      <p:sp>
        <p:nvSpPr>
          <p:cNvPr id="21" name="TextBox 20"/>
          <p:cNvSpPr txBox="1"/>
          <p:nvPr/>
        </p:nvSpPr>
        <p:spPr>
          <a:xfrm>
            <a:off x="633701" y="2954218"/>
            <a:ext cx="1346012"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Luke 13 v 27 and 28</a:t>
            </a:r>
            <a:endParaRPr lang="en-GB" sz="1600" dirty="0">
              <a:solidFill>
                <a:srgbClr val="000000"/>
              </a:solidFill>
              <a:latin typeface="Chalkboard"/>
            </a:endParaRPr>
          </a:p>
        </p:txBody>
      </p:sp>
      <p:sp>
        <p:nvSpPr>
          <p:cNvPr id="24" name="TextBox 23"/>
          <p:cNvSpPr txBox="1"/>
          <p:nvPr/>
        </p:nvSpPr>
        <p:spPr>
          <a:xfrm>
            <a:off x="2425939" y="2959157"/>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Jesus says that those who work iniquity will be excluded when the Kingdom of God comes.</a:t>
            </a:r>
            <a:endParaRPr lang="en-GB" sz="1600" dirty="0">
              <a:solidFill>
                <a:srgbClr val="000000"/>
              </a:solidFill>
              <a:latin typeface="Chalkboard"/>
            </a:endParaRPr>
          </a:p>
        </p:txBody>
      </p:sp>
      <p:sp>
        <p:nvSpPr>
          <p:cNvPr id="28"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40 Acts 19</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412367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235731"/>
            <a:ext cx="164661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1 Corinthians 15 v 22 to 26</a:t>
            </a:r>
            <a:endParaRPr lang="en-GB" sz="1600" dirty="0">
              <a:solidFill>
                <a:srgbClr val="000000"/>
              </a:solidFill>
              <a:latin typeface="Chalkboard"/>
            </a:endParaRPr>
          </a:p>
        </p:txBody>
      </p:sp>
      <p:sp>
        <p:nvSpPr>
          <p:cNvPr id="165" name="TextBox 164"/>
          <p:cNvSpPr txBox="1"/>
          <p:nvPr/>
        </p:nvSpPr>
        <p:spPr>
          <a:xfrm>
            <a:off x="2384722" y="2235731"/>
            <a:ext cx="5787678" cy="1540037"/>
          </a:xfrm>
          <a:prstGeom prst="rect">
            <a:avLst/>
          </a:prstGeom>
          <a:noFill/>
        </p:spPr>
        <p:txBody>
          <a:bodyPr wrap="square" rtlCol="0">
            <a:spAutoFit/>
          </a:bodyPr>
          <a:lstStyle/>
          <a:p>
            <a:pPr fontAlgn="base">
              <a:lnSpc>
                <a:spcPts val="2300"/>
              </a:lnSpc>
              <a:spcBef>
                <a:spcPct val="0"/>
              </a:spcBef>
              <a:spcAft>
                <a:spcPct val="0"/>
              </a:spcAft>
            </a:pPr>
            <a:r>
              <a:rPr lang="en-GB" sz="1600" dirty="0">
                <a:solidFill>
                  <a:srgbClr val="000000"/>
                </a:solidFill>
                <a:latin typeface="Chalkboard"/>
              </a:rPr>
              <a:t>The apostle Paul summarises the future hope of the Kingdom:</a:t>
            </a:r>
          </a:p>
          <a:p>
            <a:pPr marL="742950" lvl="1" indent="-285750" fontAlgn="base">
              <a:lnSpc>
                <a:spcPts val="2300"/>
              </a:lnSpc>
              <a:spcBef>
                <a:spcPct val="0"/>
              </a:spcBef>
              <a:spcAft>
                <a:spcPct val="0"/>
              </a:spcAft>
              <a:buFont typeface="Wingdings" panose="05000000000000000000" pitchFamily="2" charset="2"/>
              <a:buChar char="Ø"/>
            </a:pPr>
            <a:r>
              <a:rPr lang="en-GB" sz="1600" dirty="0" smtClean="0">
                <a:solidFill>
                  <a:srgbClr val="000000"/>
                </a:solidFill>
                <a:latin typeface="Chalkboard"/>
              </a:rPr>
              <a:t>all </a:t>
            </a:r>
            <a:r>
              <a:rPr lang="en-GB" sz="1600" dirty="0">
                <a:solidFill>
                  <a:srgbClr val="000000"/>
                </a:solidFill>
                <a:latin typeface="Chalkboard"/>
              </a:rPr>
              <a:t>in Christ will be made alive when he comes</a:t>
            </a:r>
          </a:p>
          <a:p>
            <a:pPr marL="742950" lvl="1" indent="-285750" fontAlgn="base">
              <a:lnSpc>
                <a:spcPts val="2300"/>
              </a:lnSpc>
              <a:spcBef>
                <a:spcPct val="0"/>
              </a:spcBef>
              <a:spcAft>
                <a:spcPct val="0"/>
              </a:spcAft>
              <a:buFont typeface="Wingdings" panose="05000000000000000000" pitchFamily="2" charset="2"/>
              <a:buChar char="Ø"/>
            </a:pPr>
            <a:r>
              <a:rPr lang="en-GB" sz="1600" dirty="0" smtClean="0">
                <a:solidFill>
                  <a:srgbClr val="000000"/>
                </a:solidFill>
                <a:latin typeface="Chalkboard"/>
              </a:rPr>
              <a:t>at </a:t>
            </a:r>
            <a:r>
              <a:rPr lang="en-GB" sz="1600" dirty="0">
                <a:solidFill>
                  <a:srgbClr val="000000"/>
                </a:solidFill>
                <a:latin typeface="Chalkboard"/>
              </a:rPr>
              <a:t>the end Christ will give the Kingdom to God</a:t>
            </a:r>
          </a:p>
          <a:p>
            <a:pPr marL="742950" lvl="1" indent="-285750" fontAlgn="base">
              <a:lnSpc>
                <a:spcPts val="2300"/>
              </a:lnSpc>
              <a:spcBef>
                <a:spcPct val="0"/>
              </a:spcBef>
              <a:spcAft>
                <a:spcPct val="0"/>
              </a:spcAft>
              <a:buFont typeface="Wingdings" panose="05000000000000000000" pitchFamily="2" charset="2"/>
              <a:buChar char="Ø"/>
            </a:pPr>
            <a:r>
              <a:rPr lang="en-GB" sz="1600" dirty="0" smtClean="0">
                <a:solidFill>
                  <a:srgbClr val="000000"/>
                </a:solidFill>
                <a:latin typeface="Chalkboard"/>
              </a:rPr>
              <a:t>by </a:t>
            </a:r>
            <a:r>
              <a:rPr lang="en-GB" sz="1600" dirty="0">
                <a:solidFill>
                  <a:srgbClr val="000000"/>
                </a:solidFill>
                <a:latin typeface="Chalkboard"/>
              </a:rPr>
              <a:t>that time he will have overcome all opposition</a:t>
            </a:r>
          </a:p>
          <a:p>
            <a:pPr marL="742950" lvl="1" indent="-285750" fontAlgn="base">
              <a:lnSpc>
                <a:spcPts val="2300"/>
              </a:lnSpc>
              <a:spcBef>
                <a:spcPct val="0"/>
              </a:spcBef>
              <a:spcAft>
                <a:spcPct val="0"/>
              </a:spcAft>
              <a:buFont typeface="Wingdings" panose="05000000000000000000" pitchFamily="2" charset="2"/>
              <a:buChar char="Ø"/>
            </a:pPr>
            <a:r>
              <a:rPr lang="en-GB" sz="1600" dirty="0" smtClean="0">
                <a:solidFill>
                  <a:srgbClr val="000000"/>
                </a:solidFill>
                <a:latin typeface="Chalkboard"/>
              </a:rPr>
              <a:t>finally </a:t>
            </a:r>
            <a:r>
              <a:rPr lang="en-GB" sz="1600" dirty="0">
                <a:solidFill>
                  <a:srgbClr val="000000"/>
                </a:solidFill>
                <a:latin typeface="Chalkboard"/>
              </a:rPr>
              <a:t>there will be no more death</a:t>
            </a:r>
            <a:endParaRPr lang="en-GB" sz="1600" dirty="0">
              <a:solidFill>
                <a:srgbClr val="000000"/>
              </a:solidFill>
              <a:latin typeface="Chalkboard"/>
            </a:endParaRPr>
          </a:p>
        </p:txBody>
      </p:sp>
      <p:sp>
        <p:nvSpPr>
          <p:cNvPr id="31" name="TextBox 30"/>
          <p:cNvSpPr txBox="1"/>
          <p:nvPr/>
        </p:nvSpPr>
        <p:spPr>
          <a:xfrm>
            <a:off x="594941" y="3775653"/>
            <a:ext cx="1240755"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2 Peter 1 v 10 and 11</a:t>
            </a:r>
            <a:endParaRPr lang="en-GB" sz="1600" dirty="0">
              <a:solidFill>
                <a:srgbClr val="000000"/>
              </a:solidFill>
              <a:latin typeface="Chalkboard"/>
            </a:endParaRPr>
          </a:p>
        </p:txBody>
      </p:sp>
      <p:sp>
        <p:nvSpPr>
          <p:cNvPr id="32" name="TextBox 31"/>
          <p:cNvSpPr txBox="1"/>
          <p:nvPr/>
        </p:nvSpPr>
        <p:spPr>
          <a:xfrm>
            <a:off x="2387179" y="3780592"/>
            <a:ext cx="5787678" cy="655179"/>
          </a:xfrm>
          <a:prstGeom prst="rect">
            <a:avLst/>
          </a:prstGeom>
          <a:noFill/>
        </p:spPr>
        <p:txBody>
          <a:bodyPr wrap="square" rtlCol="0">
            <a:spAutoFit/>
          </a:bodyPr>
          <a:lstStyle/>
          <a:p>
            <a:pPr fontAlgn="base">
              <a:lnSpc>
                <a:spcPts val="2300"/>
              </a:lnSpc>
              <a:spcBef>
                <a:spcPct val="0"/>
              </a:spcBef>
              <a:spcAft>
                <a:spcPct val="0"/>
              </a:spcAft>
            </a:pPr>
            <a:r>
              <a:rPr lang="en-GB" sz="1600" dirty="0">
                <a:solidFill>
                  <a:srgbClr val="000000"/>
                </a:solidFill>
                <a:latin typeface="Chalkboard"/>
              </a:rPr>
              <a:t>Peter tells his readers that they will be in the Kingdom if they are diligent in making their calling and election sure.</a:t>
            </a:r>
            <a:endParaRPr lang="en-GB" sz="1600" dirty="0">
              <a:solidFill>
                <a:srgbClr val="000000"/>
              </a:solidFill>
              <a:latin typeface="Chalkboard"/>
            </a:endParaRPr>
          </a:p>
        </p:txBody>
      </p:sp>
      <p:sp>
        <p:nvSpPr>
          <p:cNvPr id="33"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40 Acts 19</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
        <p:nvSpPr>
          <p:cNvPr id="34" name="Subtitle 2"/>
          <p:cNvSpPr txBox="1">
            <a:spLocks/>
          </p:cNvSpPr>
          <p:nvPr/>
        </p:nvSpPr>
        <p:spPr bwMode="auto">
          <a:xfrm>
            <a:off x="1455745" y="11190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a:t>
            </a:r>
            <a:r>
              <a:rPr lang="en-GB" sz="1600" b="1" dirty="0" smtClean="0">
                <a:solidFill>
                  <a:srgbClr val="333333"/>
                </a:solidFill>
                <a:latin typeface="Chalkboard"/>
              </a:rPr>
              <a:t>8:</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a:t>
            </a:r>
            <a:r>
              <a:rPr lang="en-GB" sz="1600" b="1" dirty="0">
                <a:solidFill>
                  <a:srgbClr val="333333"/>
                </a:solidFill>
                <a:latin typeface="Chalkboard"/>
              </a:rPr>
              <a:t>The Kingdom of God in the New Testament (2)</a:t>
            </a:r>
            <a:endParaRPr lang="en-GB" sz="1600" b="1" dirty="0">
              <a:solidFill>
                <a:srgbClr val="333333"/>
              </a:solidFill>
              <a:latin typeface="Chalkboard"/>
            </a:endParaRPr>
          </a:p>
        </p:txBody>
      </p:sp>
    </p:spTree>
    <p:extLst>
      <p:ext uri="{BB962C8B-B14F-4D97-AF65-F5344CB8AC3E}">
        <p14:creationId xmlns:p14="http://schemas.microsoft.com/office/powerpoint/2010/main" val="428682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40 Acts 19</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3726</TotalTime>
  <Words>671</Words>
  <Application>Microsoft Office PowerPoint</Application>
  <PresentationFormat>On-screen Show (16:9)</PresentationFormat>
  <Paragraphs>120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291</cp:revision>
  <dcterms:created xsi:type="dcterms:W3CDTF">2020-04-16T13:12:45Z</dcterms:created>
  <dcterms:modified xsi:type="dcterms:W3CDTF">2020-04-23T14:35:59Z</dcterms:modified>
</cp:coreProperties>
</file>