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70" r:id="rId3"/>
    <p:sldId id="271" r:id="rId4"/>
    <p:sldId id="263" r:id="rId5"/>
    <p:sldId id="264" r:id="rId6"/>
    <p:sldId id="277" r:id="rId7"/>
    <p:sldId id="286" r:id="rId8"/>
    <p:sldId id="287" r:id="rId9"/>
    <p:sldId id="282" r:id="rId10"/>
    <p:sldId id="288" r:id="rId11"/>
    <p:sldId id="267" r:id="rId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594" y="-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F326A4-804C-4A9B-AEC9-A164EE5F15F5}" type="datetimeFigureOut">
              <a:rPr lang="en-GB" smtClean="0"/>
              <a:t>26/04/2020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C2654-9F2F-4EE6-8960-8A8F70BB0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470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10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11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4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5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6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7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8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7" name="Rectangle 5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9" name="Rectangle 7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0" name="Rectangle 8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2" name="Rectangle 10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3" name="Rectangle 11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4" name="Rectangle 12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5" name="Rectangle 13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6" name="Line 14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7" name="Line 15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8" name="Line 16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9" name="Line 17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0" name="Line 18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1" name="Line 19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2" name="Line 20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3" name="Line 21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4" name="Line 22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5" name="Line 23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6" name="Line 24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7" name="Line 25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8" name="Line 26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3099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Century Gothic" pitchFamily="34" charset="0"/>
              <a:buNone/>
              <a:defRPr sz="28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104" name="Rectangle 32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F3AE3EAE-4331-4A0A-AFB2-6F7CFB61B82F}" type="datetime1">
              <a:rPr lang="en-GB" smtClean="0"/>
              <a:t>26/04/2020</a:t>
            </a:fld>
            <a:endParaRPr lang="en-GB"/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3106" name="Rectangle 3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4698207"/>
            <a:ext cx="2133600" cy="288131"/>
          </a:xfrm>
        </p:spPr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60CB75-5D38-4A2C-BB8F-5490F8447F5D}" type="datetime1">
              <a:rPr lang="en-GB" smtClean="0"/>
              <a:t>26/04/2020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797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D9490F-3E72-4D18-B232-FCFF23BA85C5}" type="datetime1">
              <a:rPr lang="en-GB" smtClean="0"/>
              <a:t>26/04/2020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24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0F9D5F-D86B-4024-A2D8-C06013EEB54C}" type="datetime1">
              <a:rPr lang="en-GB" smtClean="0"/>
              <a:t>26/04/2020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999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E686C4-8C74-4C58-96BE-A623C96B0684}" type="datetime1">
              <a:rPr lang="en-GB" smtClean="0"/>
              <a:t>26/04/2020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086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46B90E-9489-42CA-BC83-A3C368875A4C}" type="datetime1">
              <a:rPr lang="en-GB" smtClean="0"/>
              <a:t>26/04/2020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266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ACEB83-0C13-4532-938C-47B0EB1550CE}" type="datetime1">
              <a:rPr lang="en-GB" smtClean="0"/>
              <a:t>26/04/2020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83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09BCB5-6252-4573-AE97-8D57E600895D}" type="datetime1">
              <a:rPr lang="en-GB" smtClean="0"/>
              <a:t>26/04/2020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119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A93477-4BB0-4E1C-899A-7221FA24AB95}" type="datetime1">
              <a:rPr lang="en-GB" smtClean="0"/>
              <a:t>26/04/2020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683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49B69D-3A1C-4F08-A0CF-A39E9C290EB4}" type="datetime1">
              <a:rPr lang="en-GB" smtClean="0"/>
              <a:t>26/04/2020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873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3D4787-FE8D-494C-A9BB-AD9B5E0CCE4D}" type="datetime1">
              <a:rPr lang="en-GB" smtClean="0"/>
              <a:t>26/04/2020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106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4" name="Line 20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5" name="Line 21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6" name="Line 22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9" name="Line 25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0" name="Line 26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2" name="Line 28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3" name="Line 29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4" name="Line 30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5" name="Line 31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05979"/>
            <a:ext cx="77724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98207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fld id="{6A627E77-7189-4C90-BB96-82DA6C4A0A12}" type="datetime1">
              <a:rPr lang="en-GB" smtClean="0"/>
              <a:t>26/04/2020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98207"/>
            <a:ext cx="2895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700588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3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8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400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 smtClean="0">
                <a:solidFill>
                  <a:schemeClr val="tx1"/>
                </a:solidFill>
                <a:latin typeface="Chalkboard"/>
              </a:rPr>
              <a:t>Understand your Bible</a:t>
            </a:r>
            <a:endParaRPr lang="en-GB" sz="28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 bwMode="auto">
          <a:xfrm>
            <a:off x="1425450" y="1995686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Welcome</a:t>
            </a:r>
            <a:endParaRPr kumimoji="0" lang="en-GB" sz="40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 smtClean="0">
                <a:solidFill>
                  <a:schemeClr val="tx1"/>
                </a:solidFill>
                <a:latin typeface="Chalkboard"/>
              </a:rPr>
              <a:t>understandyourbible.org</a:t>
            </a:r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 smtClean="0">
                <a:solidFill>
                  <a:schemeClr val="tx1"/>
                </a:solidFill>
                <a:latin typeface="Chalkboard"/>
              </a:rPr>
              <a:t>1</a:t>
            </a:fld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24 Acts 2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15618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10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62" name="Subtitle 2"/>
          <p:cNvSpPr txBox="1">
            <a:spLocks/>
          </p:cNvSpPr>
          <p:nvPr/>
        </p:nvSpPr>
        <p:spPr bwMode="auto">
          <a:xfrm>
            <a:off x="1491518" y="1059582"/>
            <a:ext cx="6719827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3. First-century Christian beliefs</a:t>
            </a:r>
            <a:endParaRPr lang="en-GB" sz="1600" b="1" dirty="0">
              <a:solidFill>
                <a:srgbClr val="333333"/>
              </a:solidFill>
              <a:latin typeface="Chalkboard"/>
            </a:endParaRPr>
          </a:p>
        </p:txBody>
      </p:sp>
      <p:sp>
        <p:nvSpPr>
          <p:cNvPr id="162" name="TextBox 161"/>
          <p:cNvSpPr txBox="1"/>
          <p:nvPr/>
        </p:nvSpPr>
        <p:spPr>
          <a:xfrm>
            <a:off x="2344174" y="1851670"/>
            <a:ext cx="6312403" cy="2687915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Belief(s)</a:t>
            </a:r>
          </a:p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595656" y="1843437"/>
            <a:ext cx="1646618" cy="2705869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Verse(s)</a:t>
            </a: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595656" y="2235731"/>
            <a:ext cx="152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v 34 to 36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2384722" y="2235731"/>
            <a:ext cx="57876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David said that God told his "Lord" to sit by God’s right hand till his enemies were defeated. God had made Jesus, whom they killed, both Lord and Christ.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95656" y="3105424"/>
            <a:ext cx="13120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v 37 and 38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387894" y="3110363"/>
            <a:ext cx="57876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There is a need for all to repent and be baptised.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24 Acts 2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296602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11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258213" y="1820314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Comments or questions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24 Acts 2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9414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2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 bwMode="auto">
          <a:xfrm>
            <a:off x="1425450" y="1414861"/>
            <a:ext cx="6400800" cy="3109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r>
              <a:rPr lang="en-GB" sz="1600" b="1" dirty="0" smtClean="0">
                <a:solidFill>
                  <a:schemeClr val="tx1"/>
                </a:solidFill>
                <a:latin typeface="Chalkboard"/>
              </a:rPr>
              <a:t>What we will see in this chapter:</a:t>
            </a:r>
          </a:p>
          <a:p>
            <a:pPr marL="285750" indent="-285750"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The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special powers the apostles received</a:t>
            </a:r>
          </a:p>
          <a:p>
            <a:pPr marL="285750" indent="-285750"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What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Peter taught</a:t>
            </a:r>
          </a:p>
          <a:p>
            <a:pPr marL="285750" indent="-285750"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What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happened as a result of Peter’s teaching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24 Acts 2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064264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3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043608" y="1820314"/>
            <a:ext cx="7056784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742950" marR="0" lvl="0" indent="-74295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AutoNum type="arabicPeriod"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Let us read Acts 2</a:t>
            </a:r>
          </a:p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tabLst/>
              <a:defRPr/>
            </a:pP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24 Acts 2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282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4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24" name="Subtitle 2"/>
          <p:cNvSpPr txBox="1">
            <a:spLocks/>
          </p:cNvSpPr>
          <p:nvPr/>
        </p:nvSpPr>
        <p:spPr bwMode="auto">
          <a:xfrm>
            <a:off x="1458147" y="1533159"/>
            <a:ext cx="7239985" cy="3034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1 to 3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happened on the day of Pentecost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When all the believers were gathered together, there was a sound like a strong wind. It filled the whole building. Then tongues like fire sat on all of them. </a:t>
            </a:r>
            <a:endParaRPr lang="en-GB" sz="1600" kern="0" dirty="0" smtClean="0">
              <a:solidFill>
                <a:schemeClr val="tx1"/>
              </a:solidFill>
              <a:latin typeface="Chalkboard"/>
            </a:endParaRP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4 to 11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happened then and what were they able to do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They were filled with the Holy Spirit. They then began to speak in the languages of the people who had come to Jerusalem from many nations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12 and 13. How did the people react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Some were amazed; others accused the apostles of being drunk.</a:t>
            </a:r>
          </a:p>
        </p:txBody>
      </p:sp>
      <p:sp>
        <p:nvSpPr>
          <p:cNvPr id="12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24 Acts 2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5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3" name="Subtitle 2"/>
          <p:cNvSpPr txBox="1">
            <a:spLocks/>
          </p:cNvSpPr>
          <p:nvPr/>
        </p:nvSpPr>
        <p:spPr bwMode="auto">
          <a:xfrm>
            <a:off x="1425449" y="1563638"/>
            <a:ext cx="7379793" cy="3471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14 to 21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did Peter say was happening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Peter explained that they had just seen God’s Spirit being given as predicted by the Old Testament prophet Joel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22 to 24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did Peter tell them about Jesus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Peter told them that Jesus:</a:t>
            </a:r>
          </a:p>
          <a:p>
            <a:pPr marL="1028700" lvl="1">
              <a:lnSpc>
                <a:spcPts val="23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did many miracles and signs by God’s power</a:t>
            </a:r>
          </a:p>
          <a:p>
            <a:pPr marL="1028700" lvl="1">
              <a:lnSpc>
                <a:spcPts val="23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was killed by wicked men</a:t>
            </a:r>
          </a:p>
          <a:p>
            <a:pPr marL="1028700" lvl="1">
              <a:lnSpc>
                <a:spcPts val="23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was not worthy of death, so God raised him from the 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dead</a:t>
            </a:r>
            <a:endParaRPr lang="en-GB" sz="1600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24 Acts 2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6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2" name="Subtitle 2"/>
          <p:cNvSpPr txBox="1">
            <a:spLocks/>
          </p:cNvSpPr>
          <p:nvPr/>
        </p:nvSpPr>
        <p:spPr bwMode="auto">
          <a:xfrm>
            <a:off x="1435997" y="1635646"/>
            <a:ext cx="7365751" cy="36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25 to 31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did Peter say about David and what he foretold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He said that David:</a:t>
            </a:r>
          </a:p>
          <a:p>
            <a:pPr marL="1028700" lvl="1">
              <a:lnSpc>
                <a:spcPts val="23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had 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died and that they still had his tomb</a:t>
            </a:r>
          </a:p>
          <a:p>
            <a:pPr marL="1028700" lvl="1">
              <a:lnSpc>
                <a:spcPts val="23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was 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a prophet</a:t>
            </a:r>
          </a:p>
          <a:p>
            <a:pPr marL="1028700" lvl="1">
              <a:lnSpc>
                <a:spcPts val="23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was 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promised by God that the Christ would be a descendant of his who would sit on his throne</a:t>
            </a:r>
          </a:p>
          <a:p>
            <a:pPr marL="1028700" lvl="1">
              <a:lnSpc>
                <a:spcPts val="23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foretold 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the resurrection of the 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Christ</a:t>
            </a:r>
          </a:p>
        </p:txBody>
      </p:sp>
      <p:sp>
        <p:nvSpPr>
          <p:cNvPr id="12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24 Acts 2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2310463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7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2" name="Subtitle 2"/>
          <p:cNvSpPr txBox="1">
            <a:spLocks/>
          </p:cNvSpPr>
          <p:nvPr/>
        </p:nvSpPr>
        <p:spPr bwMode="auto">
          <a:xfrm>
            <a:off x="1435997" y="1635646"/>
            <a:ext cx="7365751" cy="36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32 to 36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more did Peter say about Jesus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Peter went on to tell them that Jesus was the Christ who:</a:t>
            </a:r>
          </a:p>
          <a:p>
            <a:pPr marL="1028700" lvl="1">
              <a:lnSpc>
                <a:spcPts val="23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was 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raised to sit at God’s right hand</a:t>
            </a:r>
          </a:p>
          <a:p>
            <a:pPr marL="1028700" lvl="1">
              <a:lnSpc>
                <a:spcPts val="23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received 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from God the promise of the Holy Spirit</a:t>
            </a:r>
          </a:p>
          <a:p>
            <a:pPr marL="1028700" lvl="1">
              <a:lnSpc>
                <a:spcPts val="23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had 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now given the apostles the Holy Spirit as they had just witnessed</a:t>
            </a:r>
          </a:p>
          <a:p>
            <a:pPr marL="1028700" lvl="1">
              <a:lnSpc>
                <a:spcPts val="23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had 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been made Lord and Christ by God</a:t>
            </a:r>
          </a:p>
          <a:p>
            <a:pPr marL="1028700" lvl="1">
              <a:lnSpc>
                <a:spcPts val="23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was 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the man they had just 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crucified</a:t>
            </a:r>
            <a:endParaRPr lang="en-GB" sz="1600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24 Acts 2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273173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8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2" name="Subtitle 2"/>
          <p:cNvSpPr txBox="1">
            <a:spLocks/>
          </p:cNvSpPr>
          <p:nvPr/>
        </p:nvSpPr>
        <p:spPr bwMode="auto">
          <a:xfrm>
            <a:off x="1425450" y="1635646"/>
            <a:ext cx="7365751" cy="36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37 to 40. 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What did Peter tell them to do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He told them all to repent, and be baptised in the name of Jesus Christ for the forgiveness of sins so that they could save themselves from their crooked generation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41 to 47. What did those who responded to Peter do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The newly baptised believers had as their basis the apostles' teaching. They regularly met for breaking of bread and prayer. They shared everything and met together in the temple. </a:t>
            </a:r>
          </a:p>
        </p:txBody>
      </p:sp>
      <p:sp>
        <p:nvSpPr>
          <p:cNvPr id="12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24 Acts 2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404569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9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162" name="TextBox 161"/>
          <p:cNvSpPr txBox="1"/>
          <p:nvPr/>
        </p:nvSpPr>
        <p:spPr>
          <a:xfrm>
            <a:off x="2344174" y="1851670"/>
            <a:ext cx="6312403" cy="2687915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Belief(s)</a:t>
            </a:r>
          </a:p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595656" y="1843437"/>
            <a:ext cx="1646618" cy="2705869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Verse(s)</a:t>
            </a: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595656" y="2235731"/>
            <a:ext cx="152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v 22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2384722" y="2235731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The signs and wonders that Jesus of Nazareth did were a witness that he was approved by God.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95656" y="2833758"/>
            <a:ext cx="13120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v 23 and 24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387894" y="2838697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Jesus' death was in God's plan, God then raised him from the dead.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1428" y="3606297"/>
            <a:ext cx="16108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v 29 to 31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23667" y="3611236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Because of the promises God had made to him, David spoke about the resurrection of Jesus Christ.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24 Acts 2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8" name="Subtitle 2"/>
          <p:cNvSpPr txBox="1">
            <a:spLocks/>
          </p:cNvSpPr>
          <p:nvPr/>
        </p:nvSpPr>
        <p:spPr bwMode="auto">
          <a:xfrm>
            <a:off x="1491518" y="1306012"/>
            <a:ext cx="6719827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3. First-century Christian beliefs </a:t>
            </a:r>
            <a:r>
              <a:rPr lang="en-GB" sz="1600" dirty="0" smtClean="0">
                <a:solidFill>
                  <a:srgbClr val="333333"/>
                </a:solidFill>
                <a:latin typeface="Chalkboard"/>
              </a:rPr>
              <a:t>in this chapter.</a:t>
            </a:r>
            <a:endParaRPr lang="en-GB" sz="1600" b="1" dirty="0">
              <a:solidFill>
                <a:srgbClr val="333333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070092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Vertical and Horizontal design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6666"/>
        </a:dk1>
        <a:lt1>
          <a:srgbClr val="FFFFFF"/>
        </a:lt1>
        <a:dk2>
          <a:srgbClr val="5E761C"/>
        </a:dk2>
        <a:lt2>
          <a:srgbClr val="777777"/>
        </a:lt2>
        <a:accent1>
          <a:srgbClr val="D5F470"/>
        </a:accent1>
        <a:accent2>
          <a:srgbClr val="EDCCFB"/>
        </a:accent2>
        <a:accent3>
          <a:srgbClr val="FFFFFF"/>
        </a:accent3>
        <a:accent4>
          <a:srgbClr val="005656"/>
        </a:accent4>
        <a:accent5>
          <a:srgbClr val="E7F8BB"/>
        </a:accent5>
        <a:accent6>
          <a:srgbClr val="D7B9E3"/>
        </a:accent6>
        <a:hlink>
          <a:srgbClr val="FF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5F470"/>
        </a:accent1>
        <a:accent2>
          <a:srgbClr val="EDC9FB"/>
        </a:accent2>
        <a:accent3>
          <a:srgbClr val="FFFFFF"/>
        </a:accent3>
        <a:accent4>
          <a:srgbClr val="000000"/>
        </a:accent4>
        <a:accent5>
          <a:srgbClr val="E7F8BB"/>
        </a:accent5>
        <a:accent6>
          <a:srgbClr val="D7B6E3"/>
        </a:accent6>
        <a:hlink>
          <a:srgbClr val="BFC3F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6600"/>
        </a:dk2>
        <a:lt2>
          <a:srgbClr val="808080"/>
        </a:lt2>
        <a:accent1>
          <a:srgbClr val="FF6237"/>
        </a:accent1>
        <a:accent2>
          <a:srgbClr val="5F7BF1"/>
        </a:accent2>
        <a:accent3>
          <a:srgbClr val="FFFFFF"/>
        </a:accent3>
        <a:accent4>
          <a:srgbClr val="000000"/>
        </a:accent4>
        <a:accent5>
          <a:srgbClr val="FFB7AE"/>
        </a:accent5>
        <a:accent6>
          <a:srgbClr val="556FDA"/>
        </a:accent6>
        <a:hlink>
          <a:srgbClr val="15DF1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663300"/>
        </a:dk2>
        <a:lt2>
          <a:srgbClr val="808080"/>
        </a:lt2>
        <a:accent1>
          <a:srgbClr val="76C082"/>
        </a:accent1>
        <a:accent2>
          <a:srgbClr val="E3B06D"/>
        </a:accent2>
        <a:accent3>
          <a:srgbClr val="FFFFFF"/>
        </a:accent3>
        <a:accent4>
          <a:srgbClr val="000000"/>
        </a:accent4>
        <a:accent5>
          <a:srgbClr val="BDDCC1"/>
        </a:accent5>
        <a:accent6>
          <a:srgbClr val="CE9F62"/>
        </a:accent6>
        <a:hlink>
          <a:srgbClr val="D8EC42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Vertical and Horizontal design template</Template>
  <TotalTime>2206</TotalTime>
  <Words>710</Words>
  <Application>Microsoft Office PowerPoint</Application>
  <PresentationFormat>On-screen Show (16:9)</PresentationFormat>
  <Paragraphs>139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Vertical and Horizontal design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Lawrence</dc:creator>
  <cp:lastModifiedBy>Lawrence</cp:lastModifiedBy>
  <cp:revision>169</cp:revision>
  <dcterms:created xsi:type="dcterms:W3CDTF">2020-04-16T13:12:45Z</dcterms:created>
  <dcterms:modified xsi:type="dcterms:W3CDTF">2020-04-26T17:42:58Z</dcterms:modified>
</cp:coreProperties>
</file>