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70" r:id="rId3"/>
    <p:sldId id="271" r:id="rId4"/>
    <p:sldId id="296" r:id="rId5"/>
    <p:sldId id="297" r:id="rId6"/>
    <p:sldId id="290" r:id="rId7"/>
    <p:sldId id="293" r:id="rId8"/>
    <p:sldId id="267"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AB7"/>
    <a:srgbClr val="FFDF78"/>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504"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27/04/2020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27/04/2020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27/04/2020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27/04/2020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27/04/2020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27/04/2020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27/04/2020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27/04/2020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27/04/2020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27/04/2020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27/04/2020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27/04/2020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27/04/2020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45 Acts 24</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20" name="Subtitle 2"/>
          <p:cNvSpPr txBox="1">
            <a:spLocks/>
          </p:cNvSpPr>
          <p:nvPr/>
        </p:nvSpPr>
        <p:spPr bwMode="auto">
          <a:xfrm>
            <a:off x="1425450" y="1414860"/>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Details </a:t>
            </a:r>
            <a:r>
              <a:rPr lang="en-GB" sz="1600" dirty="0">
                <a:solidFill>
                  <a:schemeClr val="tx1"/>
                </a:solidFill>
                <a:latin typeface="Chalkboard"/>
              </a:rPr>
              <a:t>of Paul’s trial with Felix</a:t>
            </a:r>
          </a:p>
        </p:txBody>
      </p:sp>
      <p:sp>
        <p:nvSpPr>
          <p:cNvPr id="1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45 Acts 24</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24</a:t>
            </a: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45 Acts 24</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4546" y="1481130"/>
            <a:ext cx="7007296"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9. </a:t>
            </a:r>
            <a:r>
              <a:rPr lang="en-GB" sz="1600" b="1" kern="0" dirty="0">
                <a:solidFill>
                  <a:schemeClr val="tx1"/>
                </a:solidFill>
                <a:latin typeface="Chalkboard"/>
              </a:rPr>
              <a:t>Who came to put the Jews’ case and what did he accuse Paul of? </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Tertullus, an orator, came to put the Jews’ case. He accused Paul of being a plague, of instigating Jewish insurrections, of being ringleader of the sect of the Nazarenes and profaning the temple</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10 </a:t>
            </a:r>
            <a:r>
              <a:rPr lang="en-GB" sz="1600" b="1" kern="0" dirty="0">
                <a:solidFill>
                  <a:schemeClr val="tx1"/>
                </a:solidFill>
                <a:latin typeface="Chalkboard"/>
              </a:rPr>
              <a:t>to </a:t>
            </a:r>
            <a:r>
              <a:rPr lang="en-GB" sz="1600" b="1" kern="0" dirty="0" smtClean="0">
                <a:solidFill>
                  <a:schemeClr val="tx1"/>
                </a:solidFill>
                <a:latin typeface="Chalkboard"/>
              </a:rPr>
              <a:t>13</a:t>
            </a:r>
            <a:r>
              <a:rPr lang="en-GB" sz="1600" b="1" kern="0" dirty="0">
                <a:solidFill>
                  <a:schemeClr val="tx1"/>
                </a:solidFill>
                <a:latin typeface="Chalkboard"/>
              </a:rPr>
              <a:t>. What did Paul say in response to the Jews’ accusation about his recent past</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Paul said they couldn’t prove any of their accusations. He pointed out that he was in the temple worshipping less than 12 days ago and he wasn’t causing any trouble.</a:t>
            </a:r>
            <a:endParaRPr lang="en-GB" sz="1600" kern="0" dirty="0" smtClean="0">
              <a:solidFill>
                <a:schemeClr val="tx1"/>
              </a:solidFill>
              <a:latin typeface="Chalkboard"/>
            </a:endParaRPr>
          </a:p>
        </p:txBody>
      </p:sp>
      <p:sp>
        <p:nvSpPr>
          <p:cNvPr id="1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45 Acts 24</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259330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1844" y="1368822"/>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14 to 22</a:t>
            </a:r>
            <a:r>
              <a:rPr lang="en-GB" sz="1600" b="1" kern="0" dirty="0">
                <a:solidFill>
                  <a:schemeClr val="tx1"/>
                </a:solidFill>
                <a:latin typeface="Chalkboard"/>
              </a:rPr>
              <a:t>. What did Paul say he admitted to and believed</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admitted that he believed the law and the prophets; which the Jews also believed and that there would be a resurrection of the dead</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23</a:t>
            </a:r>
            <a:r>
              <a:rPr lang="en-GB" sz="1600" b="1" kern="0" dirty="0">
                <a:solidFill>
                  <a:schemeClr val="tx1"/>
                </a:solidFill>
                <a:latin typeface="Chalkboard"/>
              </a:rPr>
              <a:t>. What did Felix do after hearing the evidence</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kept Paul in prison, but allowed his friends to come and see him. </a:t>
            </a:r>
            <a:endParaRPr lang="en-GB" sz="1600" kern="0" dirty="0" smtClean="0">
              <a:solidFill>
                <a:schemeClr val="tx1"/>
              </a:solidFill>
              <a:latin typeface="Chalkboard"/>
            </a:endParaRPr>
          </a:p>
          <a:p>
            <a:pPr algn="l">
              <a:lnSpc>
                <a:spcPts val="2300"/>
              </a:lnSpc>
              <a:spcBef>
                <a:spcPts val="0"/>
              </a:spcBef>
            </a:pPr>
            <a:r>
              <a:rPr lang="en-GB" sz="1600" b="1" kern="0" dirty="0" smtClean="0">
                <a:solidFill>
                  <a:schemeClr val="tx1"/>
                </a:solidFill>
                <a:latin typeface="Chalkboard"/>
              </a:rPr>
              <a:t>v 24 to 26</a:t>
            </a:r>
            <a:r>
              <a:rPr lang="en-GB" sz="1600" b="1" kern="0" dirty="0">
                <a:solidFill>
                  <a:schemeClr val="tx1"/>
                </a:solidFill>
                <a:latin typeface="Chalkboard"/>
              </a:rPr>
              <a:t>. What subsequent contact did Felix have with Paul and what was his reaction</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After a few days he came with his Jewish wife to hear what Paul had to say about faith in Jesus Christ. Felix was terrified by what Paul said, but kept him in prison hoping for bribes from Paul for his release.</a:t>
            </a: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45 Acts 24</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2017836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 name="TextBox 1"/>
          <p:cNvSpPr txBox="1"/>
          <p:nvPr/>
        </p:nvSpPr>
        <p:spPr>
          <a:xfrm>
            <a:off x="1333302" y="1635646"/>
            <a:ext cx="7127130" cy="977191"/>
          </a:xfrm>
          <a:prstGeom prst="rect">
            <a:avLst/>
          </a:prstGeom>
          <a:noFill/>
        </p:spPr>
        <p:txBody>
          <a:bodyPr wrap="square" rtlCol="0">
            <a:spAutoFit/>
          </a:bodyPr>
          <a:lstStyle/>
          <a:p>
            <a:pPr lvl="0">
              <a:lnSpc>
                <a:spcPts val="2300"/>
              </a:lnSpc>
            </a:pPr>
            <a:r>
              <a:rPr lang="en-GB" sz="1600" b="1" kern="0" dirty="0">
                <a:solidFill>
                  <a:srgbClr val="000000"/>
                </a:solidFill>
                <a:latin typeface="Chalkboard"/>
              </a:rPr>
              <a:t>v </a:t>
            </a:r>
            <a:r>
              <a:rPr lang="en-GB" sz="1600" b="1" kern="0" dirty="0" smtClean="0">
                <a:solidFill>
                  <a:srgbClr val="000000"/>
                </a:solidFill>
                <a:latin typeface="Chalkboard"/>
              </a:rPr>
              <a:t>27</a:t>
            </a:r>
            <a:r>
              <a:rPr lang="en-GB" sz="1600" b="1" kern="0" dirty="0">
                <a:solidFill>
                  <a:srgbClr val="000000"/>
                </a:solidFill>
                <a:latin typeface="Chalkboard"/>
              </a:rPr>
              <a:t>. What happened after two years</a:t>
            </a:r>
            <a:r>
              <a:rPr lang="en-GB" sz="1600" b="1" kern="0" dirty="0" smtClean="0">
                <a:solidFill>
                  <a:srgbClr val="000000"/>
                </a:solidFill>
                <a:latin typeface="Chalkboard"/>
              </a:rPr>
              <a:t>?</a:t>
            </a:r>
          </a:p>
          <a:p>
            <a:pPr lvl="0">
              <a:lnSpc>
                <a:spcPts val="2300"/>
              </a:lnSpc>
            </a:pPr>
            <a:r>
              <a:rPr lang="en-GB" sz="1600" kern="0" dirty="0" err="1">
                <a:solidFill>
                  <a:srgbClr val="000000"/>
                </a:solidFill>
                <a:latin typeface="Chalkboard"/>
              </a:rPr>
              <a:t>Porcius</a:t>
            </a:r>
            <a:r>
              <a:rPr lang="en-GB" sz="1600" kern="0" dirty="0">
                <a:solidFill>
                  <a:srgbClr val="000000"/>
                </a:solidFill>
                <a:latin typeface="Chalkboard"/>
              </a:rPr>
              <a:t> Festus took over from Felix, who left Paul in prison to please the Jews.</a:t>
            </a: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45 Acts 24</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53905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55745" y="12968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a:t>
            </a:r>
            <a:r>
              <a:rPr lang="en-GB" sz="1600" b="1" dirty="0">
                <a:solidFill>
                  <a:srgbClr val="333333"/>
                </a:solidFill>
                <a:latin typeface="Chalkboard"/>
              </a:rPr>
              <a:t>First-century Christian </a:t>
            </a:r>
            <a:r>
              <a:rPr lang="en-GB" sz="1600" b="1" dirty="0" smtClean="0">
                <a:solidFill>
                  <a:srgbClr val="333333"/>
                </a:solidFill>
                <a:latin typeface="Chalkboard"/>
              </a:rPr>
              <a:t>beliefs.</a:t>
            </a:r>
            <a:endParaRPr lang="en-GB" sz="1600" dirty="0">
              <a:solidFill>
                <a:srgbClr val="333333"/>
              </a:solidFill>
              <a:latin typeface="Chalkboard"/>
            </a:endParaRPr>
          </a:p>
        </p:txBody>
      </p:sp>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Belief(s)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646456" y="2283498"/>
            <a:ext cx="131204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v </a:t>
            </a:r>
            <a:r>
              <a:rPr lang="en-GB" sz="1600" dirty="0" smtClean="0">
                <a:solidFill>
                  <a:srgbClr val="000000"/>
                </a:solidFill>
                <a:latin typeface="Chalkboard"/>
              </a:rPr>
              <a:t>14 </a:t>
            </a:r>
            <a:endParaRPr lang="en-GB" sz="1600" dirty="0">
              <a:solidFill>
                <a:srgbClr val="000000"/>
              </a:solidFill>
              <a:latin typeface="Chalkboard"/>
            </a:endParaRPr>
          </a:p>
        </p:txBody>
      </p:sp>
      <p:sp>
        <p:nvSpPr>
          <p:cNvPr id="165" name="TextBox 164"/>
          <p:cNvSpPr txBox="1"/>
          <p:nvPr/>
        </p:nvSpPr>
        <p:spPr>
          <a:xfrm>
            <a:off x="2384722" y="2283499"/>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Paul worships the God of the Jews and believes what is written in their law and prophets.</a:t>
            </a:r>
          </a:p>
        </p:txBody>
      </p:sp>
      <p:sp>
        <p:nvSpPr>
          <p:cNvPr id="16" name="TextBox 15"/>
          <p:cNvSpPr txBox="1"/>
          <p:nvPr/>
        </p:nvSpPr>
        <p:spPr>
          <a:xfrm>
            <a:off x="682228" y="3639943"/>
            <a:ext cx="1706395" cy="338554"/>
          </a:xfrm>
          <a:prstGeom prst="rect">
            <a:avLst/>
          </a:prstGeom>
          <a:noFill/>
        </p:spPr>
        <p:txBody>
          <a:bodyPr wrap="square" rtlCol="0">
            <a:spAutoFit/>
          </a:bodyPr>
          <a:lstStyle/>
          <a:p>
            <a:pPr fontAlgn="base">
              <a:spcBef>
                <a:spcPct val="0"/>
              </a:spcBef>
              <a:spcAft>
                <a:spcPct val="0"/>
              </a:spcAft>
            </a:pPr>
            <a:r>
              <a:rPr lang="fi-FI" sz="1600" dirty="0">
                <a:solidFill>
                  <a:srgbClr val="000000"/>
                </a:solidFill>
                <a:latin typeface="Chalkboard"/>
              </a:rPr>
              <a:t>v</a:t>
            </a:r>
            <a:r>
              <a:rPr lang="fi-FI" sz="1600" dirty="0" smtClean="0">
                <a:solidFill>
                  <a:srgbClr val="000000"/>
                </a:solidFill>
                <a:latin typeface="Chalkboard"/>
              </a:rPr>
              <a:t> 16</a:t>
            </a:r>
            <a:endParaRPr lang="en-GB" sz="1600" dirty="0">
              <a:solidFill>
                <a:srgbClr val="000000"/>
              </a:solidFill>
              <a:latin typeface="Chalkboard"/>
            </a:endParaRPr>
          </a:p>
        </p:txBody>
      </p:sp>
      <p:sp>
        <p:nvSpPr>
          <p:cNvPr id="17" name="TextBox 16"/>
          <p:cNvSpPr txBox="1"/>
          <p:nvPr/>
        </p:nvSpPr>
        <p:spPr>
          <a:xfrm>
            <a:off x="2423667" y="3638532"/>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He has a clear conscience regarding his relationship to God and other people.</a:t>
            </a:r>
          </a:p>
        </p:txBody>
      </p:sp>
      <p:sp>
        <p:nvSpPr>
          <p:cNvPr id="21" name="TextBox 20"/>
          <p:cNvSpPr txBox="1"/>
          <p:nvPr/>
        </p:nvSpPr>
        <p:spPr>
          <a:xfrm>
            <a:off x="665450" y="2954218"/>
            <a:ext cx="1710473" cy="338554"/>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v 15</a:t>
            </a:r>
            <a:endParaRPr lang="en-GB" sz="1600" dirty="0">
              <a:solidFill>
                <a:srgbClr val="000000"/>
              </a:solidFill>
              <a:latin typeface="Chalkboard"/>
            </a:endParaRPr>
          </a:p>
        </p:txBody>
      </p:sp>
      <p:sp>
        <p:nvSpPr>
          <p:cNvPr id="24" name="TextBox 23"/>
          <p:cNvSpPr txBox="1"/>
          <p:nvPr/>
        </p:nvSpPr>
        <p:spPr>
          <a:xfrm>
            <a:off x="2425939" y="2959157"/>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He holds the Jewish hope, believing in the resurrection of just and unjust</a:t>
            </a:r>
            <a:r>
              <a:rPr lang="en-GB" sz="1600" dirty="0" smtClean="0">
                <a:solidFill>
                  <a:srgbClr val="000000"/>
                </a:solidFill>
                <a:latin typeface="Chalkboard"/>
              </a:rPr>
              <a:t>.</a:t>
            </a:r>
            <a:endParaRPr lang="en-GB" sz="1600" dirty="0">
              <a:solidFill>
                <a:srgbClr val="000000"/>
              </a:solidFill>
              <a:latin typeface="Chalkboard"/>
            </a:endParaRPr>
          </a:p>
        </p:txBody>
      </p:sp>
      <p:sp>
        <p:nvSpPr>
          <p:cNvPr id="2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45 Acts 24</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12367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45 Acts 24</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4759</TotalTime>
  <Words>448</Words>
  <Application>Microsoft Office PowerPoint</Application>
  <PresentationFormat>On-screen Show (16:9)</PresentationFormat>
  <Paragraphs>82</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329</cp:revision>
  <dcterms:created xsi:type="dcterms:W3CDTF">2020-04-16T13:12:45Z</dcterms:created>
  <dcterms:modified xsi:type="dcterms:W3CDTF">2020-04-27T09:52:00Z</dcterms:modified>
</cp:coreProperties>
</file>