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70" r:id="rId3"/>
    <p:sldId id="271" r:id="rId4"/>
    <p:sldId id="296" r:id="rId5"/>
    <p:sldId id="297" r:id="rId6"/>
    <p:sldId id="290" r:id="rId7"/>
    <p:sldId id="293" r:id="rId8"/>
    <p:sldId id="298" r:id="rId9"/>
    <p:sldId id="267" r:id="rId10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AB7"/>
    <a:srgbClr val="FFDF78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78" y="-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326A4-804C-4A9B-AEC9-A164EE5F15F5}" type="datetimeFigureOut">
              <a:rPr lang="en-GB" smtClean="0"/>
              <a:t>27/04/2020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AC2654-9F2F-4EE6-8960-8A8F70BB0E0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1470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2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3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4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5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6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7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8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DAC2654-9F2F-4EE6-8960-8A8F70BB0E0A}" type="slidenum">
              <a:rPr lang="en-GB">
                <a:solidFill>
                  <a:prstClr val="black"/>
                </a:solidFill>
              </a:rPr>
              <a:pPr/>
              <a:t>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619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075" name="Rectangle 3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6" name="Rectangle 4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7" name="Rectangle 5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8" name="Rectangle 6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79" name="Rectangle 7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0" name="Rectangle 8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1" name="Rectangle 9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2" name="Rectangle 10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3" name="Rectangle 11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4" name="Rectangle 12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5" name="Rectangle 13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3086" name="Line 14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7" name="Line 15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8" name="Line 16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89" name="Line 17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0" name="Line 18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1" name="Line 19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2" name="Line 20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3" name="Line 21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4" name="Line 22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5" name="Line 23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6" name="Line 24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7" name="Line 25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3098" name="Line 26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3099" name="Rectangle 27"/>
          <p:cNvSpPr>
            <a:spLocks noGrp="1" noChangeArrowheads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  <a:endParaRPr lang="en-GB" altLang="en-US" noProof="0" smtClean="0"/>
          </a:p>
        </p:txBody>
      </p:sp>
      <p:sp>
        <p:nvSpPr>
          <p:cNvPr id="3100" name="Rectangle 28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Century Gothic" pitchFamily="34" charset="0"/>
              <a:buNone/>
              <a:defRPr sz="28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  <a:endParaRPr lang="en-GB" altLang="en-US" noProof="0" smtClean="0"/>
          </a:p>
        </p:txBody>
      </p:sp>
      <p:sp>
        <p:nvSpPr>
          <p:cNvPr id="3104" name="Rectangle 32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F3AE3EAE-4331-4A0A-AFB2-6F7CFB61B82F}" type="datetime1">
              <a:rPr lang="en-GB" smtClean="0"/>
              <a:t>27/04/2020</a:t>
            </a:fld>
            <a:endParaRPr lang="en-GB"/>
          </a:p>
        </p:txBody>
      </p:sp>
      <p:sp>
        <p:nvSpPr>
          <p:cNvPr id="3105" name="Rectangle 33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3106" name="Rectangle 3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4698207"/>
            <a:ext cx="2133600" cy="288131"/>
          </a:xfrm>
        </p:spPr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560CB75-5D38-4A2C-BB8F-5490F8447F5D}" type="datetime1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6797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5D9490F-3E72-4D18-B232-FCFF23BA85C5}" type="datetime1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3245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30F9D5F-D86B-4024-A2D8-C06013EEB54C}" type="datetime1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0999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1E686C4-8C74-4C58-96BE-A623C96B0684}" type="datetime1">
              <a:rPr lang="en-GB" smtClean="0"/>
              <a:t>27/04/2020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7086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A46B90E-9489-42CA-BC83-A3C368875A4C}" type="datetime1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22665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5ACEB83-0C13-4532-938C-47B0EB1550CE}" type="datetime1">
              <a:rPr lang="en-GB" smtClean="0"/>
              <a:t>27/04/2020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983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09BCB5-6252-4573-AE97-8D57E600895D}" type="datetime1">
              <a:rPr lang="en-GB" smtClean="0"/>
              <a:t>27/04/2020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9119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A93477-4BB0-4E1C-899A-7221FA24AB95}" type="datetime1">
              <a:rPr lang="en-GB" smtClean="0"/>
              <a:t>27/04/2020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668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9B69D-3A1C-4F08-A0CF-A39E9C290EB4}" type="datetime1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587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53D4787-FE8D-494C-A9BB-AD9B5E0CCE4D}" type="datetime1">
              <a:rPr lang="en-GB" smtClean="0"/>
              <a:t>27/04/2020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106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CC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968" y="4224"/>
              <a:ext cx="3792" cy="96"/>
            </a:xfrm>
            <a:prstGeom prst="rect">
              <a:avLst/>
            </a:prstGeom>
            <a:gradFill rotWithShape="0">
              <a:gsLst>
                <a:gs pos="0">
                  <a:srgbClr val="EBD7FF"/>
                </a:gs>
                <a:gs pos="100000">
                  <a:srgbClr val="0099FF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3" name="Rectangle 9"/>
            <p:cNvSpPr>
              <a:spLocks noChangeArrowheads="1"/>
            </p:cNvSpPr>
            <p:nvPr/>
          </p:nvSpPr>
          <p:spPr bwMode="auto">
            <a:xfrm>
              <a:off x="5520" y="1248"/>
              <a:ext cx="240" cy="2688"/>
            </a:xfrm>
            <a:prstGeom prst="rect">
              <a:avLst/>
            </a:prstGeom>
            <a:gradFill rotWithShape="0">
              <a:gsLst>
                <a:gs pos="0">
                  <a:srgbClr val="C1E7CE"/>
                </a:gs>
                <a:gs pos="100000">
                  <a:srgbClr val="339966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4" name="Rectangle 10"/>
            <p:cNvSpPr>
              <a:spLocks noChangeArrowheads="1"/>
            </p:cNvSpPr>
            <p:nvPr/>
          </p:nvSpPr>
          <p:spPr bwMode="auto">
            <a:xfrm>
              <a:off x="0" y="3312"/>
              <a:ext cx="288" cy="9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5" name="Rectangle 11"/>
            <p:cNvSpPr>
              <a:spLocks noChangeArrowheads="1"/>
            </p:cNvSpPr>
            <p:nvPr/>
          </p:nvSpPr>
          <p:spPr bwMode="auto">
            <a:xfrm>
              <a:off x="0" y="3408"/>
              <a:ext cx="288" cy="912"/>
            </a:xfrm>
            <a:prstGeom prst="rect">
              <a:avLst/>
            </a:prstGeom>
            <a:solidFill>
              <a:srgbClr val="DDDDDD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6" name="Rectangle 12"/>
            <p:cNvSpPr>
              <a:spLocks noChangeArrowheads="1"/>
            </p:cNvSpPr>
            <p:nvPr/>
          </p:nvSpPr>
          <p:spPr bwMode="auto">
            <a:xfrm>
              <a:off x="5520" y="0"/>
              <a:ext cx="240" cy="124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3600" y="0"/>
              <a:ext cx="1920" cy="192"/>
            </a:xfrm>
            <a:prstGeom prst="rect">
              <a:avLst/>
            </a:prstGeom>
            <a:solidFill>
              <a:srgbClr val="CAC9A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8" name="Rectangle 14"/>
            <p:cNvSpPr>
              <a:spLocks noChangeArrowheads="1"/>
            </p:cNvSpPr>
            <p:nvPr/>
          </p:nvSpPr>
          <p:spPr bwMode="auto">
            <a:xfrm>
              <a:off x="288" y="192"/>
              <a:ext cx="336" cy="48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39" name="Rectangle 15"/>
            <p:cNvSpPr>
              <a:spLocks noChangeArrowheads="1"/>
            </p:cNvSpPr>
            <p:nvPr/>
          </p:nvSpPr>
          <p:spPr bwMode="auto">
            <a:xfrm>
              <a:off x="0" y="672"/>
              <a:ext cx="288" cy="2640"/>
            </a:xfrm>
            <a:prstGeom prst="rect">
              <a:avLst/>
            </a:prstGeom>
            <a:gradFill rotWithShape="0">
              <a:gsLst>
                <a:gs pos="0">
                  <a:srgbClr val="C1AE8F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0" name="Rectangle 16"/>
            <p:cNvSpPr>
              <a:spLocks noChangeArrowheads="1"/>
            </p:cNvSpPr>
            <p:nvPr/>
          </p:nvSpPr>
          <p:spPr bwMode="auto">
            <a:xfrm>
              <a:off x="0" y="192"/>
              <a:ext cx="288" cy="480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1" name="Rectangle 17"/>
            <p:cNvSpPr>
              <a:spLocks noChangeArrowheads="1"/>
            </p:cNvSpPr>
            <p:nvPr/>
          </p:nvSpPr>
          <p:spPr bwMode="auto">
            <a:xfrm>
              <a:off x="0" y="0"/>
              <a:ext cx="624" cy="192"/>
            </a:xfrm>
            <a:prstGeom prst="rect">
              <a:avLst/>
            </a:prstGeom>
            <a:solidFill>
              <a:srgbClr val="99CC00"/>
            </a:solidFill>
            <a:ln w="19050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2" name="Rectangle 18"/>
            <p:cNvSpPr>
              <a:spLocks noChangeArrowheads="1"/>
            </p:cNvSpPr>
            <p:nvPr/>
          </p:nvSpPr>
          <p:spPr bwMode="auto">
            <a:xfrm>
              <a:off x="624" y="0"/>
              <a:ext cx="2976" cy="19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80808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kumimoji="1" lang="en-US" altLang="en-US" sz="2400">
                <a:latin typeface="굴림" pitchFamily="50" charset="-127"/>
              </a:endParaRPr>
            </a:p>
          </p:txBody>
        </p:sp>
        <p:sp>
          <p:nvSpPr>
            <p:cNvPr id="1043" name="Line 19"/>
            <p:cNvSpPr>
              <a:spLocks noChangeShapeType="1"/>
            </p:cNvSpPr>
            <p:nvPr/>
          </p:nvSpPr>
          <p:spPr bwMode="auto">
            <a:xfrm flipV="1">
              <a:off x="288" y="192"/>
              <a:ext cx="0" cy="4128"/>
            </a:xfrm>
            <a:prstGeom prst="line">
              <a:avLst/>
            </a:prstGeom>
            <a:noFill/>
            <a:ln w="762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4" name="Line 20"/>
            <p:cNvSpPr>
              <a:spLocks noChangeShapeType="1"/>
            </p:cNvSpPr>
            <p:nvPr/>
          </p:nvSpPr>
          <p:spPr bwMode="auto">
            <a:xfrm>
              <a:off x="288" y="4224"/>
              <a:ext cx="5472" cy="0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5" name="Line 21"/>
            <p:cNvSpPr>
              <a:spLocks noChangeShapeType="1"/>
            </p:cNvSpPr>
            <p:nvPr/>
          </p:nvSpPr>
          <p:spPr bwMode="auto">
            <a:xfrm flipV="1">
              <a:off x="5520" y="0"/>
              <a:ext cx="0" cy="4224"/>
            </a:xfrm>
            <a:prstGeom prst="line">
              <a:avLst/>
            </a:prstGeom>
            <a:noFill/>
            <a:ln w="571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6" name="Line 22"/>
            <p:cNvSpPr>
              <a:spLocks noChangeShapeType="1"/>
            </p:cNvSpPr>
            <p:nvPr/>
          </p:nvSpPr>
          <p:spPr bwMode="auto">
            <a:xfrm>
              <a:off x="0" y="192"/>
              <a:ext cx="5760" cy="0"/>
            </a:xfrm>
            <a:prstGeom prst="line">
              <a:avLst/>
            </a:prstGeom>
            <a:noFill/>
            <a:ln w="3810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Line 23"/>
            <p:cNvSpPr>
              <a:spLocks noChangeShapeType="1"/>
            </p:cNvSpPr>
            <p:nvPr/>
          </p:nvSpPr>
          <p:spPr bwMode="auto">
            <a:xfrm flipH="1">
              <a:off x="3600" y="288"/>
              <a:ext cx="216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8" name="Line 24"/>
            <p:cNvSpPr>
              <a:spLocks noChangeShapeType="1"/>
            </p:cNvSpPr>
            <p:nvPr/>
          </p:nvSpPr>
          <p:spPr bwMode="auto">
            <a:xfrm flipV="1">
              <a:off x="3600" y="0"/>
              <a:ext cx="0" cy="288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9" name="Line 25"/>
            <p:cNvSpPr>
              <a:spLocks noChangeShapeType="1"/>
            </p:cNvSpPr>
            <p:nvPr/>
          </p:nvSpPr>
          <p:spPr bwMode="auto">
            <a:xfrm>
              <a:off x="5520" y="1248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0" name="Line 26"/>
            <p:cNvSpPr>
              <a:spLocks noChangeShapeType="1"/>
            </p:cNvSpPr>
            <p:nvPr/>
          </p:nvSpPr>
          <p:spPr bwMode="auto">
            <a:xfrm>
              <a:off x="624" y="0"/>
              <a:ext cx="0" cy="672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1" name="Line 27"/>
            <p:cNvSpPr>
              <a:spLocks noChangeShapeType="1"/>
            </p:cNvSpPr>
            <p:nvPr/>
          </p:nvSpPr>
          <p:spPr bwMode="auto">
            <a:xfrm flipH="1">
              <a:off x="0" y="672"/>
              <a:ext cx="624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2" name="Line 28"/>
            <p:cNvSpPr>
              <a:spLocks noChangeShapeType="1"/>
            </p:cNvSpPr>
            <p:nvPr/>
          </p:nvSpPr>
          <p:spPr bwMode="auto">
            <a:xfrm flipV="1">
              <a:off x="1680" y="3936"/>
              <a:ext cx="0" cy="384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3" name="Line 29"/>
            <p:cNvSpPr>
              <a:spLocks noChangeShapeType="1"/>
            </p:cNvSpPr>
            <p:nvPr/>
          </p:nvSpPr>
          <p:spPr bwMode="auto">
            <a:xfrm>
              <a:off x="1680" y="3936"/>
              <a:ext cx="4080" cy="0"/>
            </a:xfrm>
            <a:prstGeom prst="line">
              <a:avLst/>
            </a:prstGeom>
            <a:noFill/>
            <a:ln w="19050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/>
          </p:nvSpPr>
          <p:spPr bwMode="auto">
            <a:xfrm flipH="1">
              <a:off x="0" y="3312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55" name="Line 31"/>
            <p:cNvSpPr>
              <a:spLocks noChangeShapeType="1"/>
            </p:cNvSpPr>
            <p:nvPr/>
          </p:nvSpPr>
          <p:spPr bwMode="auto">
            <a:xfrm flipH="1">
              <a:off x="0" y="3408"/>
              <a:ext cx="288" cy="0"/>
            </a:xfrm>
            <a:prstGeom prst="line">
              <a:avLst/>
            </a:prstGeom>
            <a:noFill/>
            <a:ln w="28575">
              <a:solidFill>
                <a:srgbClr val="80808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05979"/>
            <a:ext cx="7772400" cy="857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00151"/>
            <a:ext cx="8229600" cy="33944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98207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bg2"/>
                </a:solidFill>
              </a:defRPr>
            </a:lvl1pPr>
          </a:lstStyle>
          <a:p>
            <a:fld id="{6A627E77-7189-4C90-BB96-82DA6C4A0A12}" type="datetime1">
              <a:rPr lang="en-GB" smtClean="0"/>
              <a:t>27/04/2020</a:t>
            </a:fld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98207"/>
            <a:ext cx="2895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chemeClr val="bg2"/>
                </a:solidFill>
              </a:defRPr>
            </a:lvl1pPr>
          </a:lstStyle>
          <a:p>
            <a:r>
              <a:rPr lang="en-GB" smtClean="0"/>
              <a:t>understandyourbible.org</a:t>
            </a: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700588"/>
            <a:ext cx="2133600" cy="288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bg2"/>
                </a:solidFill>
              </a:defRPr>
            </a:lvl1pPr>
          </a:lstStyle>
          <a:p>
            <a:fld id="{63C520B5-213A-4CB4-BF22-D563061A5350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32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800">
          <a:solidFill>
            <a:schemeClr val="bg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400">
          <a:solidFill>
            <a:schemeClr val="bg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Century Gothic" pitchFamily="34" charset="0"/>
        <a:buChar char="□"/>
        <a:defRPr sz="2000">
          <a:solidFill>
            <a:schemeClr val="bg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 smtClean="0">
                <a:solidFill>
                  <a:schemeClr val="tx1"/>
                </a:solidFill>
                <a:latin typeface="Chalkboard"/>
              </a:rPr>
              <a:t>Understand your Bible</a:t>
            </a:r>
            <a:endParaRPr lang="en-GB" sz="2800" b="1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2" name="Subtitle 2"/>
          <p:cNvSpPr txBox="1">
            <a:spLocks/>
          </p:cNvSpPr>
          <p:nvPr/>
        </p:nvSpPr>
        <p:spPr bwMode="auto">
          <a:xfrm>
            <a:off x="1425450" y="1995686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Welcome</a:t>
            </a:r>
            <a:endParaRPr kumimoji="0" lang="en-GB" sz="40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 smtClean="0">
                <a:solidFill>
                  <a:schemeClr val="tx1"/>
                </a:solidFill>
                <a:latin typeface="Chalkboard"/>
              </a:rPr>
              <a:t>understandyourbible.org</a:t>
            </a:r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 smtClean="0">
                <a:solidFill>
                  <a:schemeClr val="tx1"/>
                </a:solidFill>
                <a:latin typeface="Chalkboard"/>
              </a:rPr>
              <a:t>1</a:t>
            </a:fld>
            <a:endParaRPr lang="en-GB" sz="120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6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46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25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5618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2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0" name="Subtitle 2"/>
          <p:cNvSpPr txBox="1">
            <a:spLocks/>
          </p:cNvSpPr>
          <p:nvPr/>
        </p:nvSpPr>
        <p:spPr bwMode="auto">
          <a:xfrm>
            <a:off x="1425450" y="1414859"/>
            <a:ext cx="6400800" cy="31099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</a:pPr>
            <a:r>
              <a:rPr lang="en-GB" sz="1600" b="1" dirty="0" smtClean="0">
                <a:solidFill>
                  <a:schemeClr val="tx1"/>
                </a:solidFill>
                <a:latin typeface="Chalkboard"/>
              </a:rPr>
              <a:t>What we will see in this chapter: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What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Festus did in connection with Paul’s trial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What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Paul did to influence his trial</a:t>
            </a:r>
          </a:p>
          <a:p>
            <a:pPr marL="285750" indent="-285750" algn="l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 panose="020B0604020202020204" pitchFamily="34" charset="0"/>
              <a:buChar char="•"/>
            </a:pPr>
            <a:r>
              <a:rPr lang="en-GB" sz="1600" dirty="0" smtClean="0">
                <a:solidFill>
                  <a:schemeClr val="tx1"/>
                </a:solidFill>
                <a:latin typeface="Chalkboard"/>
              </a:rPr>
              <a:t>Why </a:t>
            </a:r>
            <a:r>
              <a:rPr lang="en-GB" sz="1600" dirty="0">
                <a:solidFill>
                  <a:schemeClr val="tx1"/>
                </a:solidFill>
                <a:latin typeface="Chalkboard"/>
              </a:rPr>
              <a:t>Festus asked help from King Agrippa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46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25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064264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3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043608" y="1820314"/>
            <a:ext cx="7056784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742950" marR="0" lvl="0" indent="-74295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AutoNum type="arabicPeriod"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Let us read Acts </a:t>
            </a: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25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halkboard"/>
              <a:ea typeface="+mn-ea"/>
              <a:cs typeface="+mn-cs"/>
            </a:endParaRPr>
          </a:p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tabLst/>
              <a:defRPr/>
            </a:pP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46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25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6282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4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454546" y="1481130"/>
            <a:ext cx="7007296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1 to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5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Festus do to move Paul’s case forward? </a:t>
            </a:r>
            <a:endParaRPr lang="en-GB" sz="1600" b="1" kern="0" dirty="0" smtClean="0">
              <a:solidFill>
                <a:schemeClr val="tx1"/>
              </a:solidFill>
              <a:latin typeface="Chalkboard"/>
            </a:endParaRP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Festus went to Jerusalem where the Jews asked him to fetch Paul intending to kill him on the way. Festus declined and told them to come to Caesarea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.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6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to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12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What did Festus suggest after hearing the false accusations and Paul’s evidence, and how did Paul respond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Festus suggested that Paul go to Jerusalem to be judged. Paul refused that suggestion and asked to be judged by Caesar.</a:t>
            </a:r>
            <a:endParaRPr lang="en-GB" sz="1600" kern="0" dirty="0" smtClean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46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25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593300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charRg st="326" end="44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5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2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24" name="Subtitle 2"/>
          <p:cNvSpPr txBox="1">
            <a:spLocks/>
          </p:cNvSpPr>
          <p:nvPr/>
        </p:nvSpPr>
        <p:spPr bwMode="auto">
          <a:xfrm>
            <a:off x="1452867" y="1635646"/>
            <a:ext cx="7239985" cy="30340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13 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to 22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. </a:t>
            </a:r>
            <a:r>
              <a:rPr lang="en-GB" sz="1600" b="1" kern="0" dirty="0">
                <a:solidFill>
                  <a:schemeClr val="tx1"/>
                </a:solidFill>
                <a:latin typeface="Chalkboard"/>
              </a:rPr>
              <a:t>What did Festus say to King Agrippa about Paul</a:t>
            </a:r>
            <a:r>
              <a:rPr lang="en-GB" sz="1600" b="1" kern="0" dirty="0" smtClean="0">
                <a:solidFill>
                  <a:schemeClr val="tx1"/>
                </a:solidFill>
                <a:latin typeface="Chalkboard"/>
              </a:rPr>
              <a:t>?</a:t>
            </a:r>
          </a:p>
          <a:p>
            <a:pPr algn="l">
              <a:lnSpc>
                <a:spcPts val="2300"/>
              </a:lnSpc>
              <a:spcBef>
                <a:spcPts val="0"/>
              </a:spcBef>
            </a:pP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told Agrippa:</a:t>
            </a:r>
          </a:p>
          <a:p>
            <a:pPr marL="285750" indent="-285750" algn="l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The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chief priests and the elders of the Jews had asked for a sentence against him</a:t>
            </a:r>
          </a:p>
          <a:p>
            <a:pPr marL="285750" indent="-285750" algn="l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When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he heard Paul’s case, the Jews had questions against him about whether Jesus was dead or alive</a:t>
            </a:r>
          </a:p>
          <a:p>
            <a:pPr marL="285750" indent="-285750" algn="l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He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didn’t know how to judge matters like this </a:t>
            </a:r>
          </a:p>
          <a:p>
            <a:pPr marL="285750" indent="-285750" algn="l">
              <a:lnSpc>
                <a:spcPts val="23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Paul </a:t>
            </a:r>
            <a:r>
              <a:rPr lang="en-GB" sz="1600" kern="0" dirty="0">
                <a:solidFill>
                  <a:schemeClr val="tx1"/>
                </a:solidFill>
                <a:latin typeface="Chalkboard"/>
              </a:rPr>
              <a:t>had appealed to Caesar rather than go to </a:t>
            </a:r>
            <a:r>
              <a:rPr lang="en-GB" sz="1600" kern="0" dirty="0" smtClean="0">
                <a:solidFill>
                  <a:schemeClr val="tx1"/>
                </a:solidFill>
                <a:latin typeface="Chalkboard"/>
              </a:rPr>
              <a:t>Jerusalem</a:t>
            </a:r>
            <a:endParaRPr lang="en-GB" sz="1600" kern="0" dirty="0">
              <a:solidFill>
                <a:schemeClr val="tx1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46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25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0178365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6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729" y="974003"/>
            <a:ext cx="470007" cy="470007"/>
          </a:xfrm>
          <a:prstGeom prst="rect">
            <a:avLst/>
          </a:prstGeom>
        </p:spPr>
      </p:pic>
      <p:sp>
        <p:nvSpPr>
          <p:cNvPr id="9" name="Subtitle 2"/>
          <p:cNvSpPr txBox="1">
            <a:spLocks/>
          </p:cNvSpPr>
          <p:nvPr/>
        </p:nvSpPr>
        <p:spPr bwMode="auto">
          <a:xfrm>
            <a:off x="1331640" y="1032976"/>
            <a:ext cx="1656184" cy="4110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2. Questions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0" i="1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333302" y="1635646"/>
            <a:ext cx="7127130" cy="21570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2300"/>
              </a:lnSpc>
            </a:pP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v 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24 to 27</a:t>
            </a:r>
            <a:r>
              <a:rPr lang="en-GB" sz="1600" b="1" kern="0" dirty="0">
                <a:solidFill>
                  <a:srgbClr val="000000"/>
                </a:solidFill>
                <a:latin typeface="Chalkboard"/>
              </a:rPr>
              <a:t>. What did Festus say about Paul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?</a:t>
            </a:r>
          </a:p>
          <a:p>
            <a:pPr lvl="0">
              <a:lnSpc>
                <a:spcPts val="2300"/>
              </a:lnSpc>
            </a:pP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Festus said:</a:t>
            </a:r>
          </a:p>
          <a:p>
            <a:pPr marL="742950" lvl="1" indent="-285750">
              <a:lnSpc>
                <a:spcPts val="2300"/>
              </a:lnSpc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The </a:t>
            </a: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Jews had said Paul should die</a:t>
            </a:r>
          </a:p>
          <a:p>
            <a:pPr marL="742950" lvl="1" indent="-285750">
              <a:lnSpc>
                <a:spcPts val="2300"/>
              </a:lnSpc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Paul </a:t>
            </a: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had done nothing worthy of death</a:t>
            </a:r>
          </a:p>
          <a:p>
            <a:pPr marL="742950" lvl="1" indent="-285750">
              <a:lnSpc>
                <a:spcPts val="2300"/>
              </a:lnSpc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He </a:t>
            </a: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had appealed to Caesar</a:t>
            </a:r>
          </a:p>
          <a:p>
            <a:pPr marL="742950" lvl="1" indent="-285750">
              <a:lnSpc>
                <a:spcPts val="2300"/>
              </a:lnSpc>
              <a:buFont typeface="Wingdings" panose="05000000000000000000" pitchFamily="2" charset="2"/>
              <a:buChar char="Ø"/>
            </a:pPr>
            <a:r>
              <a:rPr lang="en-GB" sz="1600" kern="0" dirty="0" smtClean="0">
                <a:solidFill>
                  <a:srgbClr val="000000"/>
                </a:solidFill>
                <a:latin typeface="Chalkboard"/>
              </a:rPr>
              <a:t>He </a:t>
            </a:r>
            <a:r>
              <a:rPr lang="en-GB" sz="1600" kern="0" dirty="0">
                <a:solidFill>
                  <a:srgbClr val="000000"/>
                </a:solidFill>
                <a:latin typeface="Chalkboard"/>
              </a:rPr>
              <a:t>didn’t know how to define the charges against this prisoner</a:t>
            </a:r>
          </a:p>
          <a:p>
            <a:pPr lvl="0">
              <a:lnSpc>
                <a:spcPts val="2300"/>
              </a:lnSpc>
            </a:pPr>
            <a:endParaRPr lang="en-GB" sz="16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1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46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25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1539056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charRg st="44" end="5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7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646456" y="2283498"/>
            <a:ext cx="131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John 11 v  25 and 26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83499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Jesus says that those who die believing in him will live again and then never die.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2228" y="3639943"/>
            <a:ext cx="17063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1 Corinthians 6 v 14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423667" y="3638532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God has not only raised the Lord from the dead, he has power to raise us as well.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5450" y="2954218"/>
            <a:ext cx="17104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Romans 6 v 5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25939" y="2959157"/>
            <a:ext cx="578767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If we are associated with Christ, we can be raised as he was.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46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25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 bwMode="auto">
          <a:xfrm>
            <a:off x="1455745" y="1119071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19:</a:t>
            </a:r>
            <a:endParaRPr lang="en-GB" sz="1600" b="1" dirty="0" smtClean="0">
              <a:solidFill>
                <a:srgbClr val="333333"/>
              </a:solidFill>
              <a:latin typeface="Chalkboard"/>
            </a:endParaRP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	</a:t>
            </a:r>
            <a:r>
              <a:rPr lang="en-GB" sz="1600" b="1" dirty="0">
                <a:solidFill>
                  <a:srgbClr val="333333"/>
                </a:solidFill>
                <a:latin typeface="Chalkboard"/>
              </a:rPr>
              <a:t>The significance of Jesus’ resurrection.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12367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8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015" y="915566"/>
            <a:ext cx="558927" cy="685956"/>
          </a:xfrm>
          <a:prstGeom prst="rect">
            <a:avLst/>
          </a:prstGeom>
        </p:spPr>
      </p:pic>
      <p:sp>
        <p:nvSpPr>
          <p:cNvPr id="162" name="TextBox 161"/>
          <p:cNvSpPr txBox="1"/>
          <p:nvPr/>
        </p:nvSpPr>
        <p:spPr>
          <a:xfrm>
            <a:off x="2344174" y="1851670"/>
            <a:ext cx="6312403" cy="2687915"/>
          </a:xfrm>
          <a:prstGeom prst="rect">
            <a:avLst/>
          </a:prstGeom>
          <a:solidFill>
            <a:srgbClr val="FFFFCC"/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Main point(s</a:t>
            </a: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)</a:t>
            </a:r>
          </a:p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3" name="TextBox 162"/>
          <p:cNvSpPr txBox="1"/>
          <p:nvPr/>
        </p:nvSpPr>
        <p:spPr>
          <a:xfrm>
            <a:off x="595656" y="1843437"/>
            <a:ext cx="1646618" cy="2705869"/>
          </a:xfrm>
          <a:prstGeom prst="rect">
            <a:avLst/>
          </a:prstGeom>
          <a:solidFill>
            <a:srgbClr val="FFFFFF">
              <a:lumMod val="95000"/>
            </a:srgbClr>
          </a:solidFill>
        </p:spPr>
        <p:txBody>
          <a:bodyPr wrap="square" rtlCol="0">
            <a:spAutoFit/>
          </a:bodyPr>
          <a:lstStyle/>
          <a:p>
            <a:pPr algn="ctr" fontAlgn="base">
              <a:lnSpc>
                <a:spcPts val="2500"/>
              </a:lnSpc>
              <a:spcBef>
                <a:spcPts val="600"/>
              </a:spcBef>
              <a:spcAft>
                <a:spcPts val="600"/>
              </a:spcAft>
              <a:defRPr/>
            </a:pPr>
            <a:r>
              <a:rPr lang="en-GB" sz="1600" b="1" kern="0" dirty="0" smtClean="0">
                <a:solidFill>
                  <a:srgbClr val="000000"/>
                </a:solidFill>
                <a:latin typeface="Chalkboard"/>
              </a:rPr>
              <a:t>Verse(s)</a:t>
            </a:r>
            <a:endParaRPr lang="en-GB" sz="1600" kern="0" dirty="0" smtClean="0">
              <a:solidFill>
                <a:srgbClr val="000000"/>
              </a:solidFill>
              <a:latin typeface="Chalkboard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 sz="1600" b="1" kern="0" dirty="0" smtClean="0">
              <a:solidFill>
                <a:srgbClr val="000000"/>
              </a:solidFill>
            </a:endParaRPr>
          </a:p>
        </p:txBody>
      </p:sp>
      <p:sp>
        <p:nvSpPr>
          <p:cNvPr id="164" name="TextBox 163"/>
          <p:cNvSpPr txBox="1"/>
          <p:nvPr/>
        </p:nvSpPr>
        <p:spPr>
          <a:xfrm>
            <a:off x="646456" y="2283498"/>
            <a:ext cx="14772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2 Corinthians 4 v 14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2384722" y="2283499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He [God] who raised Jesus from the dead will also raise those who believe.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665450" y="2954218"/>
            <a:ext cx="17104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1 Peter 1 v 3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425939" y="2959157"/>
            <a:ext cx="57876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GB" sz="1600" dirty="0">
                <a:solidFill>
                  <a:srgbClr val="000000"/>
                </a:solidFill>
                <a:latin typeface="Chalkboard"/>
              </a:rPr>
              <a:t>Because Christ was raised we can have a real hope for the future</a:t>
            </a:r>
            <a:r>
              <a:rPr lang="en-GB" sz="1600" dirty="0" smtClean="0">
                <a:solidFill>
                  <a:srgbClr val="000000"/>
                </a:solidFill>
                <a:latin typeface="Chalkboard"/>
              </a:rPr>
              <a:t>.</a:t>
            </a:r>
            <a:endParaRPr lang="en-GB" sz="16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8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46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25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19" name="Subtitle 2"/>
          <p:cNvSpPr txBox="1">
            <a:spLocks/>
          </p:cNvSpPr>
          <p:nvPr/>
        </p:nvSpPr>
        <p:spPr bwMode="auto">
          <a:xfrm>
            <a:off x="1455745" y="1119071"/>
            <a:ext cx="6719827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algn="l">
              <a:buClr>
                <a:srgbClr val="000000"/>
              </a:buClr>
            </a:pP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3. Related theme from v </a:t>
            </a:r>
            <a:r>
              <a:rPr lang="en-GB" sz="1600" b="1" dirty="0" smtClean="0">
                <a:solidFill>
                  <a:srgbClr val="333333"/>
                </a:solidFill>
                <a:latin typeface="Chalkboard"/>
              </a:rPr>
              <a:t>19:</a:t>
            </a:r>
            <a:endParaRPr lang="en-GB" sz="1600" b="1" dirty="0" smtClean="0">
              <a:solidFill>
                <a:srgbClr val="333333"/>
              </a:solidFill>
              <a:latin typeface="Chalkboard"/>
            </a:endParaRPr>
          </a:p>
          <a:p>
            <a:pPr marL="457200" lvl="1" indent="0">
              <a:buClr>
                <a:srgbClr val="000000"/>
              </a:buClr>
              <a:buNone/>
            </a:pPr>
            <a:r>
              <a:rPr lang="en-GB" sz="1600" b="1" dirty="0">
                <a:solidFill>
                  <a:srgbClr val="333333"/>
                </a:solidFill>
                <a:latin typeface="Chalkboard"/>
              </a:rPr>
              <a:t>	</a:t>
            </a:r>
            <a:r>
              <a:rPr lang="en-GB" sz="1600" b="1" dirty="0">
                <a:solidFill>
                  <a:srgbClr val="333333"/>
                </a:solidFill>
                <a:latin typeface="Chalkboard"/>
              </a:rPr>
              <a:t>The significance of Jesus’ resurrection.</a:t>
            </a:r>
            <a:endParaRPr lang="en-GB" sz="1600" b="1" dirty="0">
              <a:solidFill>
                <a:srgbClr val="333333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2159925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969" y="4162411"/>
            <a:ext cx="925481" cy="8468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106" y="293929"/>
            <a:ext cx="692040" cy="542657"/>
          </a:xfrm>
          <a:prstGeom prst="rect">
            <a:avLst/>
          </a:prstGeom>
        </p:spPr>
      </p:pic>
      <p:sp>
        <p:nvSpPr>
          <p:cNvPr id="6" name="Title 1"/>
          <p:cNvSpPr txBox="1">
            <a:spLocks/>
          </p:cNvSpPr>
          <p:nvPr/>
        </p:nvSpPr>
        <p:spPr bwMode="auto">
          <a:xfrm>
            <a:off x="1686305" y="100111"/>
            <a:ext cx="5544616" cy="1008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800" b="1" kern="0" dirty="0">
                <a:solidFill>
                  <a:srgbClr val="000000"/>
                </a:solidFill>
                <a:latin typeface="Chalkboard"/>
              </a:rPr>
              <a:t>Understand your Bible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GB" sz="1200" dirty="0">
                <a:solidFill>
                  <a:srgbClr val="000000"/>
                </a:solidFill>
                <a:latin typeface="Chalkboard"/>
              </a:rPr>
              <a:t>understandyourbible.org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3C520B5-213A-4CB4-BF22-D563061A5350}" type="slidenum">
              <a:rPr lang="en-GB" sz="1200">
                <a:solidFill>
                  <a:srgbClr val="000000"/>
                </a:solidFill>
                <a:latin typeface="Chalkboard"/>
              </a:rPr>
              <a:pPr/>
              <a:t>9</a:t>
            </a:fld>
            <a:endParaRPr lang="en-GB" sz="1200" dirty="0">
              <a:solidFill>
                <a:srgbClr val="000000"/>
              </a:solidFill>
              <a:latin typeface="Chalkboard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 bwMode="auto">
          <a:xfrm>
            <a:off x="1258213" y="1820314"/>
            <a:ext cx="6400800" cy="9216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None/>
              <a:defRPr sz="28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800">
                <a:solidFill>
                  <a:schemeClr val="bg2"/>
                </a:solidFill>
                <a:latin typeface="+mn-lt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400">
                <a:solidFill>
                  <a:schemeClr val="bg2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Century Gothic" pitchFamily="34" charset="0"/>
              <a:buChar char="□"/>
              <a:defRPr sz="2000">
                <a:solidFill>
                  <a:schemeClr val="bg2"/>
                </a:solidFill>
                <a:latin typeface="+mn-lt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r>
              <a:rPr kumimoji="0" lang="en-GB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33"/>
                </a:solidFill>
                <a:effectLst/>
                <a:uLnTx/>
                <a:uFillTx/>
                <a:latin typeface="Chalkboard"/>
                <a:ea typeface="+mn-ea"/>
                <a:cs typeface="+mn-cs"/>
              </a:rPr>
              <a:t>Comments or questions</a:t>
            </a:r>
            <a:endParaRPr kumimoji="0" lang="en-GB" sz="3600" b="1" i="0" u="none" strike="noStrike" kern="0" cap="none" spc="0" normalizeH="0" baseline="0" noProof="0" dirty="0" smtClean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entury Gothic"/>
              <a:ea typeface="+mn-ea"/>
              <a:cs typeface="+mn-cs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Century Gothic" pitchFamily="34" charset="0"/>
              <a:buNone/>
              <a:tabLst/>
              <a:defRPr/>
            </a:pPr>
            <a:endParaRPr kumimoji="0" lang="en-GB" sz="1800" b="1" i="0" u="none" strike="noStrike" kern="0" cap="none" spc="0" normalizeH="0" baseline="0" noProof="0" dirty="0">
              <a:ln>
                <a:noFill/>
              </a:ln>
              <a:solidFill>
                <a:srgbClr val="333333"/>
              </a:solidFill>
              <a:effectLst/>
              <a:uLnTx/>
              <a:uFillTx/>
              <a:latin typeface="Candara" panose="020E0502030303020204" pitchFamily="34" charset="0"/>
              <a:ea typeface="+mn-ea"/>
              <a:cs typeface="+mn-cs"/>
            </a:endParaRP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5004048" y="861218"/>
            <a:ext cx="3672408" cy="6132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000">
                <a:solidFill>
                  <a:schemeClr val="bg2"/>
                </a:solidFill>
                <a:latin typeface="Century Gothic" pitchFamily="34" charset="0"/>
              </a:defRPr>
            </a:lvl9pPr>
          </a:lstStyle>
          <a:p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Session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46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Acts </a:t>
            </a:r>
            <a:r>
              <a:rPr lang="en-GB" sz="2000" b="1" kern="0" dirty="0" smtClean="0">
                <a:solidFill>
                  <a:srgbClr val="000000"/>
                </a:solidFill>
                <a:latin typeface="Chalkboard"/>
              </a:rPr>
              <a:t>25</a:t>
            </a:r>
            <a:endParaRPr lang="en-GB" sz="2000" b="1" kern="0" dirty="0" smtClean="0">
              <a:solidFill>
                <a:srgbClr val="000000"/>
              </a:solidFill>
              <a:latin typeface="Chalkboard"/>
            </a:endParaRPr>
          </a:p>
          <a:p>
            <a:endParaRPr lang="en-GB" sz="2000" b="1" kern="0" dirty="0">
              <a:solidFill>
                <a:srgbClr val="000000"/>
              </a:solidFill>
              <a:latin typeface="Chalkboard"/>
            </a:endParaRPr>
          </a:p>
        </p:txBody>
      </p:sp>
    </p:spTree>
    <p:extLst>
      <p:ext uri="{BB962C8B-B14F-4D97-AF65-F5344CB8AC3E}">
        <p14:creationId xmlns:p14="http://schemas.microsoft.com/office/powerpoint/2010/main" val="49414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ertical and Horizontal design template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6666"/>
        </a:dk1>
        <a:lt1>
          <a:srgbClr val="FFFFFF"/>
        </a:lt1>
        <a:dk2>
          <a:srgbClr val="5E761C"/>
        </a:dk2>
        <a:lt2>
          <a:srgbClr val="777777"/>
        </a:lt2>
        <a:accent1>
          <a:srgbClr val="D5F470"/>
        </a:accent1>
        <a:accent2>
          <a:srgbClr val="EDCCFB"/>
        </a:accent2>
        <a:accent3>
          <a:srgbClr val="FFFFFF"/>
        </a:accent3>
        <a:accent4>
          <a:srgbClr val="005656"/>
        </a:accent4>
        <a:accent5>
          <a:srgbClr val="E7F8BB"/>
        </a:accent5>
        <a:accent6>
          <a:srgbClr val="D7B9E3"/>
        </a:accent6>
        <a:hlink>
          <a:srgbClr val="FF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D5F470"/>
        </a:accent1>
        <a:accent2>
          <a:srgbClr val="EDC9FB"/>
        </a:accent2>
        <a:accent3>
          <a:srgbClr val="FFFFFF"/>
        </a:accent3>
        <a:accent4>
          <a:srgbClr val="000000"/>
        </a:accent4>
        <a:accent5>
          <a:srgbClr val="E7F8BB"/>
        </a:accent5>
        <a:accent6>
          <a:srgbClr val="D7B6E3"/>
        </a:accent6>
        <a:hlink>
          <a:srgbClr val="BFC3F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6600"/>
        </a:dk2>
        <a:lt2>
          <a:srgbClr val="808080"/>
        </a:lt2>
        <a:accent1>
          <a:srgbClr val="FF6237"/>
        </a:accent1>
        <a:accent2>
          <a:srgbClr val="5F7BF1"/>
        </a:accent2>
        <a:accent3>
          <a:srgbClr val="FFFFFF"/>
        </a:accent3>
        <a:accent4>
          <a:srgbClr val="000000"/>
        </a:accent4>
        <a:accent5>
          <a:srgbClr val="FFB7AE"/>
        </a:accent5>
        <a:accent6>
          <a:srgbClr val="556FDA"/>
        </a:accent6>
        <a:hlink>
          <a:srgbClr val="15DF1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663300"/>
        </a:dk2>
        <a:lt2>
          <a:srgbClr val="808080"/>
        </a:lt2>
        <a:accent1>
          <a:srgbClr val="76C082"/>
        </a:accent1>
        <a:accent2>
          <a:srgbClr val="E3B06D"/>
        </a:accent2>
        <a:accent3>
          <a:srgbClr val="FFFFFF"/>
        </a:accent3>
        <a:accent4>
          <a:srgbClr val="000000"/>
        </a:accent4>
        <a:accent5>
          <a:srgbClr val="BDDCC1"/>
        </a:accent5>
        <a:accent6>
          <a:srgbClr val="CE9F62"/>
        </a:accent6>
        <a:hlink>
          <a:srgbClr val="D8EC42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Vertical and Horizontal design template</Template>
  <TotalTime>4803</TotalTime>
  <Words>482</Words>
  <Application>Microsoft Office PowerPoint</Application>
  <PresentationFormat>On-screen Show (16:9)</PresentationFormat>
  <Paragraphs>115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Vertical and Horizontal design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Lawrence</dc:creator>
  <cp:lastModifiedBy>Lawrence</cp:lastModifiedBy>
  <cp:revision>333</cp:revision>
  <dcterms:created xsi:type="dcterms:W3CDTF">2020-04-16T13:12:45Z</dcterms:created>
  <dcterms:modified xsi:type="dcterms:W3CDTF">2020-04-27T10:35:54Z</dcterms:modified>
</cp:coreProperties>
</file>