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70" r:id="rId3"/>
    <p:sldId id="271" r:id="rId4"/>
    <p:sldId id="296" r:id="rId5"/>
    <p:sldId id="297" r:id="rId6"/>
    <p:sldId id="290" r:id="rId7"/>
    <p:sldId id="299" r:id="rId8"/>
    <p:sldId id="293" r:id="rId9"/>
    <p:sldId id="267"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AB7"/>
    <a:srgbClr val="FFDF7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504" y="-3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27/04/2020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27/04/2020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27/04/2020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27/04/2020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27/04/2020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27/04/2020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27/04/2020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27/04/2020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1"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58"/>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What </a:t>
            </a:r>
            <a:r>
              <a:rPr lang="en-GB" sz="1600" dirty="0">
                <a:solidFill>
                  <a:schemeClr val="tx1"/>
                </a:solidFill>
                <a:latin typeface="Chalkboard"/>
              </a:rPr>
              <a:t>happened on the island of Malta</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What </a:t>
            </a:r>
            <a:r>
              <a:rPr lang="en-GB" sz="1600" dirty="0">
                <a:solidFill>
                  <a:schemeClr val="tx1"/>
                </a:solidFill>
                <a:latin typeface="Chalkboard"/>
              </a:rPr>
              <a:t>happened when Paul he reached Rome</a:t>
            </a: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28</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4546" y="1481130"/>
            <a:ext cx="7007296"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6</a:t>
            </a:r>
            <a:r>
              <a:rPr lang="en-GB" sz="1600" b="1" kern="0" dirty="0">
                <a:solidFill>
                  <a:schemeClr val="tx1"/>
                </a:solidFill>
                <a:latin typeface="Chalkboard"/>
              </a:rPr>
              <a:t>. What did the natives of Malta do and how did they react to Paul? </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The people of Malta took care of them. They thought that Paul was a god when he felt no harm after a viper bite</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7 to 10</a:t>
            </a:r>
            <a:r>
              <a:rPr lang="en-GB" sz="1600" b="1" kern="0" dirty="0">
                <a:solidFill>
                  <a:schemeClr val="tx1"/>
                </a:solidFill>
                <a:latin typeface="Chalkboard"/>
              </a:rPr>
              <a:t>. How did Paul help </a:t>
            </a:r>
            <a:r>
              <a:rPr lang="en-GB" sz="1600" b="1" kern="0" dirty="0" err="1">
                <a:solidFill>
                  <a:schemeClr val="tx1"/>
                </a:solidFill>
                <a:latin typeface="Chalkboard"/>
              </a:rPr>
              <a:t>Publius</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Paul healed the father of </a:t>
            </a:r>
            <a:r>
              <a:rPr lang="en-GB" sz="1600" kern="0" dirty="0" err="1">
                <a:solidFill>
                  <a:schemeClr val="tx1"/>
                </a:solidFill>
                <a:latin typeface="Chalkboard"/>
              </a:rPr>
              <a:t>Publius</a:t>
            </a:r>
            <a:r>
              <a:rPr lang="en-GB" sz="1600" kern="0" dirty="0">
                <a:solidFill>
                  <a:schemeClr val="tx1"/>
                </a:solidFill>
                <a:latin typeface="Chalkboard"/>
              </a:rPr>
              <a:t>.</a:t>
            </a:r>
          </a:p>
        </p:txBody>
      </p:sp>
      <p:sp>
        <p:nvSpPr>
          <p:cNvPr id="16"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2593300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2868" y="1635646"/>
            <a:ext cx="3263148"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11 to 16. </a:t>
            </a:r>
            <a:r>
              <a:rPr lang="en-GB" sz="1600" b="1" kern="0" dirty="0">
                <a:solidFill>
                  <a:schemeClr val="tx1"/>
                </a:solidFill>
                <a:latin typeface="Chalkboard"/>
              </a:rPr>
              <a:t>What places did they visit on the final stage of their journey</a:t>
            </a:r>
            <a:r>
              <a:rPr lang="en-GB" sz="1600" b="1" kern="0" dirty="0" smtClean="0">
                <a:solidFill>
                  <a:schemeClr val="tx1"/>
                </a:solidFill>
                <a:latin typeface="Chalkboard"/>
              </a:rPr>
              <a:t>?</a:t>
            </a:r>
          </a:p>
          <a:p>
            <a:pPr algn="l">
              <a:lnSpc>
                <a:spcPts val="2300"/>
              </a:lnSpc>
              <a:spcBef>
                <a:spcPts val="0"/>
              </a:spcBef>
            </a:pPr>
            <a:r>
              <a:rPr lang="en-GB" sz="1600" kern="0" dirty="0" smtClean="0">
                <a:solidFill>
                  <a:schemeClr val="tx1"/>
                </a:solidFill>
                <a:latin typeface="Chalkboard"/>
              </a:rPr>
              <a:t>Syracuse</a:t>
            </a:r>
            <a:r>
              <a:rPr lang="en-GB" sz="1600" kern="0" dirty="0">
                <a:solidFill>
                  <a:schemeClr val="tx1"/>
                </a:solidFill>
                <a:latin typeface="Chalkboard"/>
              </a:rPr>
              <a:t>, </a:t>
            </a:r>
            <a:r>
              <a:rPr lang="en-GB" sz="1600" kern="0" dirty="0" err="1">
                <a:solidFill>
                  <a:schemeClr val="tx1"/>
                </a:solidFill>
                <a:latin typeface="Chalkboard"/>
              </a:rPr>
              <a:t>Rhegium</a:t>
            </a:r>
            <a:r>
              <a:rPr lang="en-GB" sz="1600" kern="0" dirty="0">
                <a:solidFill>
                  <a:schemeClr val="tx1"/>
                </a:solidFill>
                <a:latin typeface="Chalkboard"/>
              </a:rPr>
              <a:t>, </a:t>
            </a:r>
            <a:r>
              <a:rPr lang="en-GB" sz="1600" kern="0" dirty="0" err="1">
                <a:solidFill>
                  <a:schemeClr val="tx1"/>
                </a:solidFill>
                <a:latin typeface="Chalkboard"/>
              </a:rPr>
              <a:t>Puteoli</a:t>
            </a:r>
            <a:r>
              <a:rPr lang="en-GB" sz="1600" kern="0" dirty="0">
                <a:solidFill>
                  <a:schemeClr val="tx1"/>
                </a:solidFill>
                <a:latin typeface="Chalkboard"/>
              </a:rPr>
              <a:t>, The Market </a:t>
            </a:r>
            <a:r>
              <a:rPr lang="en-GB" sz="1600" kern="0" dirty="0" smtClean="0">
                <a:solidFill>
                  <a:schemeClr val="tx1"/>
                </a:solidFill>
                <a:latin typeface="Chalkboard"/>
              </a:rPr>
              <a:t>(or forum) of </a:t>
            </a:r>
            <a:r>
              <a:rPr lang="en-GB" sz="1600" kern="0" dirty="0">
                <a:solidFill>
                  <a:schemeClr val="tx1"/>
                </a:solidFill>
                <a:latin typeface="Chalkboard"/>
              </a:rPr>
              <a:t>Appius, The Three Taverns, Rome.</a:t>
            </a:r>
          </a:p>
        </p:txBody>
      </p:sp>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11540" y="836976"/>
            <a:ext cx="2329223" cy="3844116"/>
          </a:xfrm>
          <a:prstGeom prst="rect">
            <a:avLst/>
          </a:prstGeom>
        </p:spPr>
      </p:pic>
    </p:spTree>
    <p:extLst>
      <p:ext uri="{BB962C8B-B14F-4D97-AF65-F5344CB8AC3E}">
        <p14:creationId xmlns:p14="http://schemas.microsoft.com/office/powerpoint/2010/main" val="2017836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 name="TextBox 1"/>
          <p:cNvSpPr txBox="1"/>
          <p:nvPr/>
        </p:nvSpPr>
        <p:spPr>
          <a:xfrm>
            <a:off x="1333302" y="1457846"/>
            <a:ext cx="7127130" cy="2746906"/>
          </a:xfrm>
          <a:prstGeom prst="rect">
            <a:avLst/>
          </a:prstGeom>
          <a:noFill/>
        </p:spPr>
        <p:txBody>
          <a:bodyPr wrap="square" rtlCol="0">
            <a:spAutoFit/>
          </a:bodyPr>
          <a:lstStyle/>
          <a:p>
            <a:pPr lvl="0">
              <a:lnSpc>
                <a:spcPts val="2300"/>
              </a:lnSpc>
            </a:pPr>
            <a:r>
              <a:rPr lang="en-GB" sz="1600" b="1" kern="0" dirty="0">
                <a:solidFill>
                  <a:srgbClr val="000000"/>
                </a:solidFill>
                <a:latin typeface="Chalkboard"/>
              </a:rPr>
              <a:t>v </a:t>
            </a:r>
            <a:r>
              <a:rPr lang="en-GB" sz="1600" b="1" kern="0" dirty="0" smtClean="0">
                <a:solidFill>
                  <a:srgbClr val="000000"/>
                </a:solidFill>
                <a:latin typeface="Chalkboard"/>
              </a:rPr>
              <a:t>17 to 22</a:t>
            </a:r>
            <a:r>
              <a:rPr lang="en-GB" sz="1600" b="1" kern="0" dirty="0">
                <a:solidFill>
                  <a:srgbClr val="000000"/>
                </a:solidFill>
                <a:latin typeface="Chalkboard"/>
              </a:rPr>
              <a:t>. On arrival at Rome, what did Paul tell the leading Jews and why did he say he was chained</a:t>
            </a:r>
            <a:r>
              <a:rPr lang="en-GB" sz="1600" b="1" kern="0" dirty="0" smtClean="0">
                <a:solidFill>
                  <a:srgbClr val="000000"/>
                </a:solidFill>
                <a:latin typeface="Chalkboard"/>
              </a:rPr>
              <a:t>?</a:t>
            </a:r>
          </a:p>
          <a:p>
            <a:pPr lvl="0">
              <a:lnSpc>
                <a:spcPts val="2300"/>
              </a:lnSpc>
            </a:pPr>
            <a:r>
              <a:rPr lang="en-GB" sz="1600" kern="0" dirty="0">
                <a:solidFill>
                  <a:srgbClr val="000000"/>
                </a:solidFill>
                <a:latin typeface="Chalkboard"/>
              </a:rPr>
              <a:t>He told them that although he had done nothing against their people or the customs of their fathers, he was still arrested. The Romans wanted to set him free but, when the Jews objected, he appealed to Caesar.</a:t>
            </a:r>
          </a:p>
          <a:p>
            <a:pPr lvl="0">
              <a:lnSpc>
                <a:spcPts val="2300"/>
              </a:lnSpc>
            </a:pPr>
            <a:r>
              <a:rPr lang="en-GB" sz="1600" kern="0" dirty="0">
                <a:solidFill>
                  <a:srgbClr val="000000"/>
                </a:solidFill>
                <a:latin typeface="Chalkboard"/>
              </a:rPr>
              <a:t>He told them that it was because of the hope of Israel that he was chained.</a:t>
            </a:r>
          </a:p>
          <a:p>
            <a:pPr lvl="0">
              <a:lnSpc>
                <a:spcPts val="2300"/>
              </a:lnSpc>
            </a:pPr>
            <a:r>
              <a:rPr lang="en-GB" sz="1600" b="1" kern="0" dirty="0" smtClean="0">
                <a:solidFill>
                  <a:srgbClr val="000000"/>
                </a:solidFill>
                <a:latin typeface="Chalkboard"/>
              </a:rPr>
              <a:t>v 23</a:t>
            </a:r>
            <a:r>
              <a:rPr lang="en-GB" sz="1600" b="1" kern="0" dirty="0">
                <a:solidFill>
                  <a:srgbClr val="000000"/>
                </a:solidFill>
                <a:latin typeface="Chalkboard"/>
              </a:rPr>
              <a:t>. What did Paul spend his time explaining to the Jews</a:t>
            </a:r>
            <a:r>
              <a:rPr lang="en-GB" sz="1600" b="1" kern="0" dirty="0" smtClean="0">
                <a:solidFill>
                  <a:srgbClr val="000000"/>
                </a:solidFill>
                <a:latin typeface="Chalkboard"/>
              </a:rPr>
              <a:t>?</a:t>
            </a:r>
          </a:p>
          <a:p>
            <a:pPr lvl="0">
              <a:lnSpc>
                <a:spcPts val="2300"/>
              </a:lnSpc>
            </a:pPr>
            <a:r>
              <a:rPr lang="en-GB" sz="1600" kern="0" dirty="0">
                <a:solidFill>
                  <a:srgbClr val="000000"/>
                </a:solidFill>
                <a:latin typeface="Chalkboard"/>
              </a:rPr>
              <a:t>He was explaining about God’s Kingdom, and persuading them about Jesus, from the law of Moses and the prophets.</a:t>
            </a:r>
            <a:endParaRPr lang="en-GB" sz="1600" b="1" kern="0" dirty="0">
              <a:solidFill>
                <a:srgbClr val="000000"/>
              </a:solidFill>
              <a:latin typeface="Chalkboard"/>
            </a:endParaRPr>
          </a:p>
        </p:txBody>
      </p:sp>
      <p:sp>
        <p:nvSpPr>
          <p:cNvPr id="17"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153905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 name="TextBox 1"/>
          <p:cNvSpPr txBox="1"/>
          <p:nvPr/>
        </p:nvSpPr>
        <p:spPr>
          <a:xfrm>
            <a:off x="1333302" y="1635646"/>
            <a:ext cx="7127130" cy="2157001"/>
          </a:xfrm>
          <a:prstGeom prst="rect">
            <a:avLst/>
          </a:prstGeom>
          <a:noFill/>
        </p:spPr>
        <p:txBody>
          <a:bodyPr wrap="square" rtlCol="0">
            <a:spAutoFit/>
          </a:bodyPr>
          <a:lstStyle/>
          <a:p>
            <a:pPr lvl="0">
              <a:lnSpc>
                <a:spcPts val="2300"/>
              </a:lnSpc>
            </a:pPr>
            <a:r>
              <a:rPr lang="en-GB" sz="1600" b="1" kern="0" dirty="0">
                <a:solidFill>
                  <a:srgbClr val="000000"/>
                </a:solidFill>
                <a:latin typeface="Chalkboard"/>
              </a:rPr>
              <a:t>v </a:t>
            </a:r>
            <a:r>
              <a:rPr lang="en-GB" sz="1600" b="1" kern="0" dirty="0" smtClean="0">
                <a:solidFill>
                  <a:srgbClr val="000000"/>
                </a:solidFill>
                <a:latin typeface="Chalkboard"/>
              </a:rPr>
              <a:t>24 to 29</a:t>
            </a:r>
            <a:r>
              <a:rPr lang="en-GB" sz="1600" b="1" kern="0" dirty="0">
                <a:solidFill>
                  <a:srgbClr val="000000"/>
                </a:solidFill>
                <a:latin typeface="Chalkboard"/>
              </a:rPr>
              <a:t>. What did Paul say to those who disagreed with him</a:t>
            </a:r>
            <a:r>
              <a:rPr lang="en-GB" sz="1600" b="1" kern="0" dirty="0" smtClean="0">
                <a:solidFill>
                  <a:srgbClr val="000000"/>
                </a:solidFill>
                <a:latin typeface="Chalkboard"/>
              </a:rPr>
              <a:t>?</a:t>
            </a:r>
          </a:p>
          <a:p>
            <a:pPr lvl="0">
              <a:lnSpc>
                <a:spcPts val="2300"/>
              </a:lnSpc>
            </a:pPr>
            <a:r>
              <a:rPr lang="en-GB" sz="1600" kern="0" dirty="0">
                <a:solidFill>
                  <a:srgbClr val="000000"/>
                </a:solidFill>
                <a:latin typeface="Chalkboard"/>
              </a:rPr>
              <a:t>Paul said that Isaiah was right when he predicted the Jews’ refusal to listen to God’s message. </a:t>
            </a:r>
          </a:p>
          <a:p>
            <a:pPr lvl="0">
              <a:lnSpc>
                <a:spcPts val="2300"/>
              </a:lnSpc>
            </a:pPr>
            <a:r>
              <a:rPr lang="en-GB" sz="1600" kern="0" dirty="0">
                <a:solidFill>
                  <a:srgbClr val="000000"/>
                </a:solidFill>
                <a:latin typeface="Chalkboard"/>
              </a:rPr>
              <a:t>The Gentiles however would listen.</a:t>
            </a:r>
          </a:p>
          <a:p>
            <a:pPr lvl="0">
              <a:lnSpc>
                <a:spcPts val="2300"/>
              </a:lnSpc>
            </a:pPr>
            <a:r>
              <a:rPr lang="en-GB" sz="1600" b="1" kern="0" dirty="0" smtClean="0">
                <a:solidFill>
                  <a:srgbClr val="000000"/>
                </a:solidFill>
                <a:latin typeface="Chalkboard"/>
              </a:rPr>
              <a:t>v 30 and 31</a:t>
            </a:r>
            <a:r>
              <a:rPr lang="en-GB" sz="1600" b="1" kern="0" dirty="0">
                <a:solidFill>
                  <a:srgbClr val="000000"/>
                </a:solidFill>
                <a:latin typeface="Chalkboard"/>
              </a:rPr>
              <a:t>. What did Paul spend the next two years doing</a:t>
            </a:r>
            <a:r>
              <a:rPr lang="en-GB" sz="1600" b="1" kern="0" dirty="0" smtClean="0">
                <a:solidFill>
                  <a:srgbClr val="000000"/>
                </a:solidFill>
                <a:latin typeface="Chalkboard"/>
              </a:rPr>
              <a:t>?</a:t>
            </a:r>
          </a:p>
          <a:p>
            <a:pPr lvl="0">
              <a:lnSpc>
                <a:spcPts val="2300"/>
              </a:lnSpc>
            </a:pPr>
            <a:r>
              <a:rPr lang="en-GB" sz="1600" kern="0" dirty="0">
                <a:solidFill>
                  <a:srgbClr val="000000"/>
                </a:solidFill>
                <a:latin typeface="Chalkboard"/>
              </a:rPr>
              <a:t>He was preaching God’s Kingdom, and teaching the things about the Lord Jesus Christ.</a:t>
            </a:r>
            <a:endParaRPr lang="en-GB" sz="1600" b="1" kern="0" dirty="0">
              <a:solidFill>
                <a:srgbClr val="000000"/>
              </a:solidFill>
              <a:latin typeface="Chalkboard"/>
            </a:endParaRPr>
          </a:p>
        </p:txBody>
      </p:sp>
      <p:sp>
        <p:nvSpPr>
          <p:cNvPr id="1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2344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Belief(s)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646456" y="2283498"/>
            <a:ext cx="1333256"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23</a:t>
            </a:r>
            <a:endParaRPr lang="en-GB" sz="1600" dirty="0">
              <a:solidFill>
                <a:srgbClr val="000000"/>
              </a:solidFill>
              <a:latin typeface="Chalkboard"/>
            </a:endParaRPr>
          </a:p>
        </p:txBody>
      </p:sp>
      <p:sp>
        <p:nvSpPr>
          <p:cNvPr id="165" name="TextBox 164"/>
          <p:cNvSpPr txBox="1"/>
          <p:nvPr/>
        </p:nvSpPr>
        <p:spPr>
          <a:xfrm>
            <a:off x="2384722" y="2283499"/>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work is prophesied in the law and prophets.</a:t>
            </a:r>
          </a:p>
        </p:txBody>
      </p:sp>
      <p:sp>
        <p:nvSpPr>
          <p:cNvPr id="16" name="TextBox 15"/>
          <p:cNvSpPr txBox="1"/>
          <p:nvPr/>
        </p:nvSpPr>
        <p:spPr>
          <a:xfrm>
            <a:off x="682229" y="3639943"/>
            <a:ext cx="1081460"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31</a:t>
            </a:r>
            <a:endParaRPr lang="en-GB" sz="1600" dirty="0">
              <a:solidFill>
                <a:srgbClr val="000000"/>
              </a:solidFill>
              <a:latin typeface="Chalkboard"/>
            </a:endParaRPr>
          </a:p>
        </p:txBody>
      </p:sp>
      <p:sp>
        <p:nvSpPr>
          <p:cNvPr id="17" name="TextBox 16"/>
          <p:cNvSpPr txBox="1"/>
          <p:nvPr/>
        </p:nvSpPr>
        <p:spPr>
          <a:xfrm>
            <a:off x="2423667" y="3638532"/>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His message is about the Kingdom of God and Jesus Christ</a:t>
            </a:r>
            <a:r>
              <a:rPr lang="en-GB" sz="1600" dirty="0" smtClean="0">
                <a:solidFill>
                  <a:srgbClr val="000000"/>
                </a:solidFill>
                <a:latin typeface="Chalkboard"/>
              </a:rPr>
              <a:t>.</a:t>
            </a:r>
            <a:endParaRPr lang="en-GB" sz="1600" dirty="0">
              <a:solidFill>
                <a:srgbClr val="000000"/>
              </a:solidFill>
              <a:latin typeface="Chalkboard"/>
            </a:endParaRPr>
          </a:p>
        </p:txBody>
      </p:sp>
      <p:sp>
        <p:nvSpPr>
          <p:cNvPr id="21" name="TextBox 20"/>
          <p:cNvSpPr txBox="1"/>
          <p:nvPr/>
        </p:nvSpPr>
        <p:spPr>
          <a:xfrm>
            <a:off x="665451" y="2954218"/>
            <a:ext cx="1389676"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28</a:t>
            </a:r>
            <a:endParaRPr lang="en-GB" sz="1600" dirty="0">
              <a:solidFill>
                <a:srgbClr val="000000"/>
              </a:solidFill>
              <a:latin typeface="Chalkboard"/>
            </a:endParaRPr>
          </a:p>
        </p:txBody>
      </p:sp>
      <p:sp>
        <p:nvSpPr>
          <p:cNvPr id="24" name="TextBox 23"/>
          <p:cNvSpPr txBox="1"/>
          <p:nvPr/>
        </p:nvSpPr>
        <p:spPr>
          <a:xfrm>
            <a:off x="2425939" y="2959157"/>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Salvation is being offered to all nations.</a:t>
            </a:r>
          </a:p>
        </p:txBody>
      </p:sp>
      <p:sp>
        <p:nvSpPr>
          <p:cNvPr id="19" name="Subtitle 2"/>
          <p:cNvSpPr txBox="1">
            <a:spLocks/>
          </p:cNvSpPr>
          <p:nvPr/>
        </p:nvSpPr>
        <p:spPr bwMode="auto">
          <a:xfrm>
            <a:off x="1455745" y="1119071"/>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First-century Christian beliefs</a:t>
            </a:r>
            <a:r>
              <a:rPr lang="en-GB" sz="1600" dirty="0" smtClean="0">
                <a:solidFill>
                  <a:srgbClr val="333333"/>
                </a:solidFill>
                <a:latin typeface="Chalkboard"/>
              </a:rPr>
              <a:t> in this chapter</a:t>
            </a:r>
            <a:endParaRPr lang="en-GB" sz="1600" b="1" dirty="0">
              <a:solidFill>
                <a:srgbClr val="333333"/>
              </a:solidFill>
              <a:latin typeface="Chalkboard"/>
            </a:endParaRPr>
          </a:p>
        </p:txBody>
      </p:sp>
      <p:sp>
        <p:nvSpPr>
          <p:cNvPr id="25"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12367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9" name="Title 1"/>
          <p:cNvSpPr txBox="1">
            <a:spLocks/>
          </p:cNvSpPr>
          <p:nvPr/>
        </p:nvSpPr>
        <p:spPr bwMode="auto">
          <a:xfrm>
            <a:off x="5004048" y="861218"/>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49 Acts 28</a:t>
            </a:r>
          </a:p>
          <a:p>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4968</TotalTime>
  <Words>474</Words>
  <Application>Microsoft Office PowerPoint</Application>
  <PresentationFormat>On-screen Show (16:9)</PresentationFormat>
  <Paragraphs>92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355</cp:revision>
  <dcterms:created xsi:type="dcterms:W3CDTF">2020-04-16T13:12:45Z</dcterms:created>
  <dcterms:modified xsi:type="dcterms:W3CDTF">2020-04-27T13:25:36Z</dcterms:modified>
</cp:coreProperties>
</file>