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70" r:id="rId3"/>
    <p:sldId id="271" r:id="rId4"/>
    <p:sldId id="263" r:id="rId5"/>
    <p:sldId id="264" r:id="rId6"/>
    <p:sldId id="277" r:id="rId7"/>
    <p:sldId id="290" r:id="rId8"/>
    <p:sldId id="282" r:id="rId9"/>
    <p:sldId id="267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7" d="100"/>
          <a:sy n="147" d="100"/>
        </p:scale>
        <p:origin x="-594" y="-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F326A4-804C-4A9B-AEC9-A164EE5F15F5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AC2654-9F2F-4EE6-8960-8A8F70BB0E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1470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2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3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4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5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6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7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8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9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4000" cy="5143500"/>
            <a:chOff x="0" y="0"/>
            <a:chExt cx="5760" cy="4320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auto">
            <a:xfrm>
              <a:off x="1968" y="4224"/>
              <a:ext cx="3792" cy="96"/>
            </a:xfrm>
            <a:prstGeom prst="rect">
              <a:avLst/>
            </a:prstGeom>
            <a:gradFill rotWithShape="0">
              <a:gsLst>
                <a:gs pos="0">
                  <a:srgbClr val="EBD7FF"/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76" name="Rectangle 4"/>
            <p:cNvSpPr>
              <a:spLocks noChangeArrowheads="1"/>
            </p:cNvSpPr>
            <p:nvPr/>
          </p:nvSpPr>
          <p:spPr bwMode="auto">
            <a:xfrm>
              <a:off x="5520" y="1248"/>
              <a:ext cx="240" cy="2688"/>
            </a:xfrm>
            <a:prstGeom prst="rect">
              <a:avLst/>
            </a:prstGeom>
            <a:gradFill rotWithShape="0">
              <a:gsLst>
                <a:gs pos="0">
                  <a:srgbClr val="C1E7CE"/>
                </a:gs>
                <a:gs pos="100000">
                  <a:srgbClr val="33996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77" name="Rectangle 5"/>
            <p:cNvSpPr>
              <a:spLocks noChangeArrowheads="1"/>
            </p:cNvSpPr>
            <p:nvPr/>
          </p:nvSpPr>
          <p:spPr bwMode="auto">
            <a:xfrm>
              <a:off x="0" y="3312"/>
              <a:ext cx="288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78" name="Rectangle 6"/>
            <p:cNvSpPr>
              <a:spLocks noChangeArrowheads="1"/>
            </p:cNvSpPr>
            <p:nvPr/>
          </p:nvSpPr>
          <p:spPr bwMode="auto">
            <a:xfrm>
              <a:off x="0" y="3408"/>
              <a:ext cx="288" cy="91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79" name="Rectangle 7"/>
            <p:cNvSpPr>
              <a:spLocks noChangeArrowheads="1"/>
            </p:cNvSpPr>
            <p:nvPr/>
          </p:nvSpPr>
          <p:spPr bwMode="auto">
            <a:xfrm>
              <a:off x="5520" y="0"/>
              <a:ext cx="240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0" name="Rectangle 8"/>
            <p:cNvSpPr>
              <a:spLocks noChangeArrowheads="1"/>
            </p:cNvSpPr>
            <p:nvPr/>
          </p:nvSpPr>
          <p:spPr bwMode="auto">
            <a:xfrm>
              <a:off x="3600" y="0"/>
              <a:ext cx="1920" cy="192"/>
            </a:xfrm>
            <a:prstGeom prst="rect">
              <a:avLst/>
            </a:prstGeom>
            <a:solidFill>
              <a:srgbClr val="CAC9A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1" name="Rectangle 9"/>
            <p:cNvSpPr>
              <a:spLocks noChangeArrowheads="1"/>
            </p:cNvSpPr>
            <p:nvPr/>
          </p:nvSpPr>
          <p:spPr bwMode="auto">
            <a:xfrm>
              <a:off x="288" y="192"/>
              <a:ext cx="336" cy="48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2" name="Rectangle 10"/>
            <p:cNvSpPr>
              <a:spLocks noChangeArrowheads="1"/>
            </p:cNvSpPr>
            <p:nvPr/>
          </p:nvSpPr>
          <p:spPr bwMode="auto">
            <a:xfrm>
              <a:off x="0" y="672"/>
              <a:ext cx="288" cy="2640"/>
            </a:xfrm>
            <a:prstGeom prst="rect">
              <a:avLst/>
            </a:prstGeom>
            <a:gradFill rotWithShape="0">
              <a:gsLst>
                <a:gs pos="0">
                  <a:srgbClr val="C1AE8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3" name="Rectangle 11"/>
            <p:cNvSpPr>
              <a:spLocks noChangeArrowheads="1"/>
            </p:cNvSpPr>
            <p:nvPr/>
          </p:nvSpPr>
          <p:spPr bwMode="auto">
            <a:xfrm>
              <a:off x="0" y="192"/>
              <a:ext cx="288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4" name="Rectangle 12"/>
            <p:cNvSpPr>
              <a:spLocks noChangeArrowheads="1"/>
            </p:cNvSpPr>
            <p:nvPr/>
          </p:nvSpPr>
          <p:spPr bwMode="auto">
            <a:xfrm>
              <a:off x="0" y="0"/>
              <a:ext cx="624" cy="192"/>
            </a:xfrm>
            <a:prstGeom prst="rect">
              <a:avLst/>
            </a:prstGeom>
            <a:solidFill>
              <a:srgbClr val="99CC00"/>
            </a:solidFill>
            <a:ln w="19050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5" name="Rectangle 13"/>
            <p:cNvSpPr>
              <a:spLocks noChangeArrowheads="1"/>
            </p:cNvSpPr>
            <p:nvPr/>
          </p:nvSpPr>
          <p:spPr bwMode="auto">
            <a:xfrm>
              <a:off x="624" y="0"/>
              <a:ext cx="297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6" name="Line 14"/>
            <p:cNvSpPr>
              <a:spLocks noChangeShapeType="1"/>
            </p:cNvSpPr>
            <p:nvPr/>
          </p:nvSpPr>
          <p:spPr bwMode="auto">
            <a:xfrm flipV="1">
              <a:off x="288" y="192"/>
              <a:ext cx="0" cy="4128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7" name="Line 15"/>
            <p:cNvSpPr>
              <a:spLocks noChangeShapeType="1"/>
            </p:cNvSpPr>
            <p:nvPr/>
          </p:nvSpPr>
          <p:spPr bwMode="auto">
            <a:xfrm>
              <a:off x="288" y="4224"/>
              <a:ext cx="5472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8" name="Line 16"/>
            <p:cNvSpPr>
              <a:spLocks noChangeShapeType="1"/>
            </p:cNvSpPr>
            <p:nvPr/>
          </p:nvSpPr>
          <p:spPr bwMode="auto">
            <a:xfrm flipV="1">
              <a:off x="5520" y="0"/>
              <a:ext cx="0" cy="4224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9" name="Line 17"/>
            <p:cNvSpPr>
              <a:spLocks noChangeShapeType="1"/>
            </p:cNvSpPr>
            <p:nvPr/>
          </p:nvSpPr>
          <p:spPr bwMode="auto">
            <a:xfrm>
              <a:off x="0" y="192"/>
              <a:ext cx="5760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0" name="Line 18"/>
            <p:cNvSpPr>
              <a:spLocks noChangeShapeType="1"/>
            </p:cNvSpPr>
            <p:nvPr/>
          </p:nvSpPr>
          <p:spPr bwMode="auto">
            <a:xfrm flipH="1">
              <a:off x="3600" y="288"/>
              <a:ext cx="216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1" name="Line 19"/>
            <p:cNvSpPr>
              <a:spLocks noChangeShapeType="1"/>
            </p:cNvSpPr>
            <p:nvPr/>
          </p:nvSpPr>
          <p:spPr bwMode="auto">
            <a:xfrm flipV="1">
              <a:off x="3600" y="0"/>
              <a:ext cx="0" cy="288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2" name="Line 20"/>
            <p:cNvSpPr>
              <a:spLocks noChangeShapeType="1"/>
            </p:cNvSpPr>
            <p:nvPr/>
          </p:nvSpPr>
          <p:spPr bwMode="auto">
            <a:xfrm>
              <a:off x="5520" y="124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3" name="Line 21"/>
            <p:cNvSpPr>
              <a:spLocks noChangeShapeType="1"/>
            </p:cNvSpPr>
            <p:nvPr/>
          </p:nvSpPr>
          <p:spPr bwMode="auto">
            <a:xfrm>
              <a:off x="624" y="0"/>
              <a:ext cx="0" cy="672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4" name="Line 22"/>
            <p:cNvSpPr>
              <a:spLocks noChangeShapeType="1"/>
            </p:cNvSpPr>
            <p:nvPr/>
          </p:nvSpPr>
          <p:spPr bwMode="auto">
            <a:xfrm flipH="1">
              <a:off x="0" y="672"/>
              <a:ext cx="62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5" name="Line 23"/>
            <p:cNvSpPr>
              <a:spLocks noChangeShapeType="1"/>
            </p:cNvSpPr>
            <p:nvPr/>
          </p:nvSpPr>
          <p:spPr bwMode="auto">
            <a:xfrm flipV="1">
              <a:off x="1680" y="3936"/>
              <a:ext cx="0" cy="384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6" name="Line 24"/>
            <p:cNvSpPr>
              <a:spLocks noChangeShapeType="1"/>
            </p:cNvSpPr>
            <p:nvPr/>
          </p:nvSpPr>
          <p:spPr bwMode="auto">
            <a:xfrm>
              <a:off x="1680" y="3936"/>
              <a:ext cx="408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7" name="Line 25"/>
            <p:cNvSpPr>
              <a:spLocks noChangeShapeType="1"/>
            </p:cNvSpPr>
            <p:nvPr/>
          </p:nvSpPr>
          <p:spPr bwMode="auto">
            <a:xfrm flipH="1">
              <a:off x="0" y="3312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8" name="Line 26"/>
            <p:cNvSpPr>
              <a:spLocks noChangeShapeType="1"/>
            </p:cNvSpPr>
            <p:nvPr/>
          </p:nvSpPr>
          <p:spPr bwMode="auto">
            <a:xfrm flipH="1">
              <a:off x="0" y="3408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3099" name="Rectangle 27"/>
          <p:cNvSpPr>
            <a:spLocks noGrp="1" noChangeArrowheads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Font typeface="Century Gothic" pitchFamily="34" charset="0"/>
              <a:buNone/>
              <a:defRPr sz="28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sp>
        <p:nvSpPr>
          <p:cNvPr id="3104" name="Rectangle 32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F3AE3EAE-4331-4A0A-AFB2-6F7CFB61B82F}" type="datetime1">
              <a:rPr lang="en-GB" smtClean="0"/>
              <a:t>22/04/2020</a:t>
            </a:fld>
            <a:endParaRPr lang="en-GB"/>
          </a:p>
        </p:txBody>
      </p:sp>
      <p:sp>
        <p:nvSpPr>
          <p:cNvPr id="3105" name="Rectangle 3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3106" name="Rectangle 3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4698207"/>
            <a:ext cx="2133600" cy="288131"/>
          </a:xfrm>
        </p:spPr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560CB75-5D38-4A2C-BB8F-5490F8447F5D}" type="datetime1">
              <a:rPr lang="en-GB" smtClean="0"/>
              <a:t>22/04/2020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6797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D9490F-3E72-4D18-B232-FCFF23BA85C5}" type="datetime1">
              <a:rPr lang="en-GB" smtClean="0"/>
              <a:t>22/04/2020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245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0F9D5F-D86B-4024-A2D8-C06013EEB54C}" type="datetime1">
              <a:rPr lang="en-GB" smtClean="0"/>
              <a:t>22/04/2020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999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E686C4-8C74-4C58-96BE-A623C96B0684}" type="datetime1">
              <a:rPr lang="en-GB" smtClean="0"/>
              <a:t>22/04/2020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7086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46B90E-9489-42CA-BC83-A3C368875A4C}" type="datetime1">
              <a:rPr lang="en-GB" smtClean="0"/>
              <a:t>22/04/2020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2266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ACEB83-0C13-4532-938C-47B0EB1550CE}" type="datetime1">
              <a:rPr lang="en-GB" smtClean="0"/>
              <a:t>22/04/2020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983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09BCB5-6252-4573-AE97-8D57E600895D}" type="datetime1">
              <a:rPr lang="en-GB" smtClean="0"/>
              <a:t>22/04/2020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9119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A93477-4BB0-4E1C-899A-7221FA24AB95}" type="datetime1">
              <a:rPr lang="en-GB" smtClean="0"/>
              <a:t>22/04/2020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683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49B69D-3A1C-4F08-A0CF-A39E9C290EB4}" type="datetime1">
              <a:rPr lang="en-GB" smtClean="0"/>
              <a:t>22/04/2020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5873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3D4787-FE8D-494C-A9BB-AD9B5E0CCE4D}" type="datetime1">
              <a:rPr lang="en-GB" smtClean="0"/>
              <a:t>22/04/2020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8106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0" y="0"/>
            <a:ext cx="9144000" cy="5143500"/>
            <a:chOff x="0" y="0"/>
            <a:chExt cx="5760" cy="4320"/>
          </a:xfrm>
        </p:grpSpPr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1968" y="4224"/>
              <a:ext cx="3792" cy="96"/>
            </a:xfrm>
            <a:prstGeom prst="rect">
              <a:avLst/>
            </a:prstGeom>
            <a:gradFill rotWithShape="0">
              <a:gsLst>
                <a:gs pos="0">
                  <a:srgbClr val="EBD7FF"/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5520" y="1248"/>
              <a:ext cx="240" cy="2688"/>
            </a:xfrm>
            <a:prstGeom prst="rect">
              <a:avLst/>
            </a:prstGeom>
            <a:gradFill rotWithShape="0">
              <a:gsLst>
                <a:gs pos="0">
                  <a:srgbClr val="C1E7CE"/>
                </a:gs>
                <a:gs pos="100000">
                  <a:srgbClr val="33996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0" y="3312"/>
              <a:ext cx="288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0" y="3408"/>
              <a:ext cx="288" cy="91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5520" y="0"/>
              <a:ext cx="240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3600" y="0"/>
              <a:ext cx="1920" cy="192"/>
            </a:xfrm>
            <a:prstGeom prst="rect">
              <a:avLst/>
            </a:prstGeom>
            <a:solidFill>
              <a:srgbClr val="CAC9A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>
              <a:off x="288" y="192"/>
              <a:ext cx="336" cy="48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>
              <a:off x="0" y="672"/>
              <a:ext cx="288" cy="2640"/>
            </a:xfrm>
            <a:prstGeom prst="rect">
              <a:avLst/>
            </a:prstGeom>
            <a:gradFill rotWithShape="0">
              <a:gsLst>
                <a:gs pos="0">
                  <a:srgbClr val="C1AE8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40" name="Rectangle 16"/>
            <p:cNvSpPr>
              <a:spLocks noChangeArrowheads="1"/>
            </p:cNvSpPr>
            <p:nvPr/>
          </p:nvSpPr>
          <p:spPr bwMode="auto">
            <a:xfrm>
              <a:off x="0" y="192"/>
              <a:ext cx="288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0" y="0"/>
              <a:ext cx="624" cy="192"/>
            </a:xfrm>
            <a:prstGeom prst="rect">
              <a:avLst/>
            </a:prstGeom>
            <a:solidFill>
              <a:srgbClr val="99CC00"/>
            </a:solidFill>
            <a:ln w="19050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624" y="0"/>
              <a:ext cx="297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43" name="Line 19"/>
            <p:cNvSpPr>
              <a:spLocks noChangeShapeType="1"/>
            </p:cNvSpPr>
            <p:nvPr/>
          </p:nvSpPr>
          <p:spPr bwMode="auto">
            <a:xfrm flipV="1">
              <a:off x="288" y="192"/>
              <a:ext cx="0" cy="4128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4" name="Line 20"/>
            <p:cNvSpPr>
              <a:spLocks noChangeShapeType="1"/>
            </p:cNvSpPr>
            <p:nvPr/>
          </p:nvSpPr>
          <p:spPr bwMode="auto">
            <a:xfrm>
              <a:off x="288" y="4224"/>
              <a:ext cx="5472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5" name="Line 21"/>
            <p:cNvSpPr>
              <a:spLocks noChangeShapeType="1"/>
            </p:cNvSpPr>
            <p:nvPr/>
          </p:nvSpPr>
          <p:spPr bwMode="auto">
            <a:xfrm flipV="1">
              <a:off x="5520" y="0"/>
              <a:ext cx="0" cy="4224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6" name="Line 22"/>
            <p:cNvSpPr>
              <a:spLocks noChangeShapeType="1"/>
            </p:cNvSpPr>
            <p:nvPr/>
          </p:nvSpPr>
          <p:spPr bwMode="auto">
            <a:xfrm>
              <a:off x="0" y="192"/>
              <a:ext cx="5760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7" name="Line 23"/>
            <p:cNvSpPr>
              <a:spLocks noChangeShapeType="1"/>
            </p:cNvSpPr>
            <p:nvPr/>
          </p:nvSpPr>
          <p:spPr bwMode="auto">
            <a:xfrm flipH="1">
              <a:off x="3600" y="288"/>
              <a:ext cx="216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8" name="Line 24"/>
            <p:cNvSpPr>
              <a:spLocks noChangeShapeType="1"/>
            </p:cNvSpPr>
            <p:nvPr/>
          </p:nvSpPr>
          <p:spPr bwMode="auto">
            <a:xfrm flipV="1">
              <a:off x="3600" y="0"/>
              <a:ext cx="0" cy="288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9" name="Line 25"/>
            <p:cNvSpPr>
              <a:spLocks noChangeShapeType="1"/>
            </p:cNvSpPr>
            <p:nvPr/>
          </p:nvSpPr>
          <p:spPr bwMode="auto">
            <a:xfrm>
              <a:off x="5520" y="124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0" name="Line 26"/>
            <p:cNvSpPr>
              <a:spLocks noChangeShapeType="1"/>
            </p:cNvSpPr>
            <p:nvPr/>
          </p:nvSpPr>
          <p:spPr bwMode="auto">
            <a:xfrm>
              <a:off x="624" y="0"/>
              <a:ext cx="0" cy="672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1" name="Line 27"/>
            <p:cNvSpPr>
              <a:spLocks noChangeShapeType="1"/>
            </p:cNvSpPr>
            <p:nvPr/>
          </p:nvSpPr>
          <p:spPr bwMode="auto">
            <a:xfrm flipH="1">
              <a:off x="0" y="672"/>
              <a:ext cx="62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2" name="Line 28"/>
            <p:cNvSpPr>
              <a:spLocks noChangeShapeType="1"/>
            </p:cNvSpPr>
            <p:nvPr/>
          </p:nvSpPr>
          <p:spPr bwMode="auto">
            <a:xfrm flipV="1">
              <a:off x="1680" y="3936"/>
              <a:ext cx="0" cy="384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3" name="Line 29"/>
            <p:cNvSpPr>
              <a:spLocks noChangeShapeType="1"/>
            </p:cNvSpPr>
            <p:nvPr/>
          </p:nvSpPr>
          <p:spPr bwMode="auto">
            <a:xfrm>
              <a:off x="1680" y="3936"/>
              <a:ext cx="408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4" name="Line 30"/>
            <p:cNvSpPr>
              <a:spLocks noChangeShapeType="1"/>
            </p:cNvSpPr>
            <p:nvPr/>
          </p:nvSpPr>
          <p:spPr bwMode="auto">
            <a:xfrm flipH="1">
              <a:off x="0" y="3312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5" name="Line 31"/>
            <p:cNvSpPr>
              <a:spLocks noChangeShapeType="1"/>
            </p:cNvSpPr>
            <p:nvPr/>
          </p:nvSpPr>
          <p:spPr bwMode="auto">
            <a:xfrm flipH="1">
              <a:off x="0" y="3408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05979"/>
            <a:ext cx="77724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98207"/>
            <a:ext cx="2133600" cy="288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2"/>
                </a:solidFill>
              </a:defRPr>
            </a:lvl1pPr>
          </a:lstStyle>
          <a:p>
            <a:fld id="{6A627E77-7189-4C90-BB96-82DA6C4A0A12}" type="datetime1">
              <a:rPr lang="en-GB" smtClean="0"/>
              <a:t>22/04/2020</a:t>
            </a:fld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98207"/>
            <a:ext cx="2895600" cy="288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700588"/>
            <a:ext cx="2133600" cy="288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3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800">
          <a:solidFill>
            <a:schemeClr val="bg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400">
          <a:solidFill>
            <a:schemeClr val="bg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 smtClean="0">
                <a:solidFill>
                  <a:schemeClr val="tx1"/>
                </a:solidFill>
                <a:latin typeface="Chalkboard"/>
              </a:rPr>
              <a:t>Understand your Bible</a:t>
            </a:r>
            <a:endParaRPr lang="en-GB" sz="2800" b="1" kern="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 bwMode="auto">
          <a:xfrm>
            <a:off x="1425450" y="1995686"/>
            <a:ext cx="6400800" cy="92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Welcome</a:t>
            </a:r>
            <a:endParaRPr kumimoji="0" lang="en-GB" sz="40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 smtClean="0">
                <a:solidFill>
                  <a:schemeClr val="tx1"/>
                </a:solidFill>
                <a:latin typeface="Chalkboard"/>
              </a:rPr>
              <a:t>understandyourbible.org</a:t>
            </a:r>
            <a:endParaRPr lang="en-GB" sz="120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 smtClean="0">
                <a:solidFill>
                  <a:schemeClr val="tx1"/>
                </a:solidFill>
                <a:latin typeface="Chalkboard"/>
              </a:rPr>
              <a:t>1</a:t>
            </a:fld>
            <a:endParaRPr lang="en-GB" sz="120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26 Acts 4</a:t>
            </a:r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415618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2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20" name="Subtitle 2"/>
          <p:cNvSpPr txBox="1">
            <a:spLocks/>
          </p:cNvSpPr>
          <p:nvPr/>
        </p:nvSpPr>
        <p:spPr bwMode="auto">
          <a:xfrm>
            <a:off x="1425450" y="1414861"/>
            <a:ext cx="6400800" cy="3109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en-GB" sz="1600" b="1" dirty="0" smtClean="0">
                <a:solidFill>
                  <a:schemeClr val="tx1"/>
                </a:solidFill>
                <a:latin typeface="Chalkboard"/>
              </a:rPr>
              <a:t>What we will see in this chapter:</a:t>
            </a:r>
          </a:p>
          <a:p>
            <a:pPr marL="285750" indent="-285750" algn="l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  <a:latin typeface="Chalkboard"/>
              </a:rPr>
              <a:t>What </a:t>
            </a:r>
            <a:r>
              <a:rPr lang="en-GB" sz="1600" dirty="0">
                <a:solidFill>
                  <a:schemeClr val="tx1"/>
                </a:solidFill>
                <a:latin typeface="Chalkboard"/>
              </a:rPr>
              <a:t>Peter told the rulers about the recent healing</a:t>
            </a:r>
          </a:p>
          <a:p>
            <a:pPr marL="285750" indent="-285750" algn="l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  <a:latin typeface="Chalkboard"/>
              </a:rPr>
              <a:t>What </a:t>
            </a:r>
            <a:r>
              <a:rPr lang="en-GB" sz="1600" dirty="0">
                <a:solidFill>
                  <a:schemeClr val="tx1"/>
                </a:solidFill>
                <a:latin typeface="Chalkboard"/>
              </a:rPr>
              <a:t>the rulers did and the apostles’ reply</a:t>
            </a:r>
          </a:p>
          <a:p>
            <a:pPr marL="285750" indent="-285750" algn="l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  <a:latin typeface="Chalkboard"/>
              </a:rPr>
              <a:t>What </a:t>
            </a:r>
            <a:r>
              <a:rPr lang="en-GB" sz="1600" dirty="0">
                <a:solidFill>
                  <a:schemeClr val="tx1"/>
                </a:solidFill>
                <a:latin typeface="Chalkboard"/>
              </a:rPr>
              <a:t>the very early first-century church did with their possessions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26 Acts 4</a:t>
            </a:r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064264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3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1043608" y="1820314"/>
            <a:ext cx="7056784" cy="92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742950" marR="0" lvl="0" indent="-74295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AutoNum type="arabicPeriod"/>
              <a:tabLst/>
              <a:defRPr/>
            </a:pPr>
            <a:r>
              <a:rPr kumimoji="0" lang="en-GB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Let us read Acts 4</a:t>
            </a:r>
          </a:p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tabLst/>
              <a:defRPr/>
            </a:pPr>
            <a:endParaRPr kumimoji="0" lang="en-GB" sz="36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26 Acts 4</a:t>
            </a:r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6282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4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29" y="974003"/>
            <a:ext cx="470007" cy="470007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 bwMode="auto">
          <a:xfrm>
            <a:off x="1331640" y="1032976"/>
            <a:ext cx="1656184" cy="411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2. Questions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0" i="1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24" name="Subtitle 2"/>
          <p:cNvSpPr txBox="1">
            <a:spLocks/>
          </p:cNvSpPr>
          <p:nvPr/>
        </p:nvSpPr>
        <p:spPr bwMode="auto">
          <a:xfrm>
            <a:off x="1458147" y="1533159"/>
            <a:ext cx="7239985" cy="303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v 1 to 4</a:t>
            </a: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. What did the priests and Sadducees do to Peter and John and why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?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The priests and Sadducees arrested Peter and John because they were teaching the resurrection from the dead</a:t>
            </a: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.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v 5 to 7</a:t>
            </a: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. What did the rulers do and what did they ask Peter and John?</a:t>
            </a:r>
            <a:endParaRPr lang="en-GB" sz="1600" b="1" kern="0" dirty="0" smtClean="0">
              <a:solidFill>
                <a:schemeClr val="tx1"/>
              </a:solidFill>
              <a:latin typeface="Chalkboard"/>
            </a:endParaRP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They gathered together from Jerusalem and they asked Peter and John how they healed the man who had been lame from birth.</a:t>
            </a:r>
          </a:p>
        </p:txBody>
      </p:sp>
      <p:sp>
        <p:nvSpPr>
          <p:cNvPr id="16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26 Acts 4</a:t>
            </a:r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646803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5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29" y="974003"/>
            <a:ext cx="470007" cy="470007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 bwMode="auto">
          <a:xfrm>
            <a:off x="1331640" y="1032976"/>
            <a:ext cx="1656184" cy="411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2. Questions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0" i="1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23" name="Subtitle 2"/>
          <p:cNvSpPr txBox="1">
            <a:spLocks/>
          </p:cNvSpPr>
          <p:nvPr/>
        </p:nvSpPr>
        <p:spPr bwMode="auto">
          <a:xfrm>
            <a:off x="1461014" y="1444010"/>
            <a:ext cx="7379793" cy="3471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v 8 to 12</a:t>
            </a: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. What did Peter tell them in reply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?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He told them: </a:t>
            </a:r>
          </a:p>
          <a:p>
            <a:pPr marL="1028700" lvl="1">
              <a:lnSpc>
                <a:spcPts val="23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they </a:t>
            </a: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healed the man through the name of Jesus Christ whom the rulers crucified</a:t>
            </a:r>
          </a:p>
          <a:p>
            <a:pPr marL="1028700" lvl="1">
              <a:lnSpc>
                <a:spcPts val="23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that </a:t>
            </a: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God had raised him from the dead</a:t>
            </a:r>
          </a:p>
          <a:p>
            <a:pPr marL="1028700" lvl="1">
              <a:lnSpc>
                <a:spcPts val="23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the </a:t>
            </a: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only way to salvation was through the name of Jesus Christ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v 13 to 18</a:t>
            </a: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. What did the rulers say among themselves and what did they decide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?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They couldn’t deny that a notable miracle had happened. They decided to tell them to stop preaching </a:t>
            </a: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to</a:t>
            </a:r>
            <a:endParaRPr lang="en-GB" sz="1600" kern="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26 Acts 4</a:t>
            </a:r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646803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6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29" y="974003"/>
            <a:ext cx="470007" cy="470007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 bwMode="auto">
          <a:xfrm>
            <a:off x="1331640" y="1032976"/>
            <a:ext cx="1656184" cy="411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2. Questions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0" i="1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22" name="Subtitle 2"/>
          <p:cNvSpPr txBox="1">
            <a:spLocks/>
          </p:cNvSpPr>
          <p:nvPr/>
        </p:nvSpPr>
        <p:spPr bwMode="auto">
          <a:xfrm>
            <a:off x="1435997" y="1635646"/>
            <a:ext cx="7365751" cy="36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v 19 to 22</a:t>
            </a: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. What did Peter and John say in reply and what did the rulers do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?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Peter and John asked them if they should listen to them rather than to God. They told them they would continue preaching.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The rulers threatened them again and let them go</a:t>
            </a: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.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b="1" kern="0" smtClean="0">
                <a:solidFill>
                  <a:schemeClr val="tx1"/>
                </a:solidFill>
                <a:latin typeface="Chalkboard"/>
              </a:rPr>
              <a:t>v </a:t>
            </a:r>
            <a:r>
              <a:rPr lang="en-GB" sz="1600" b="1" kern="0" smtClean="0">
                <a:solidFill>
                  <a:schemeClr val="tx1"/>
                </a:solidFill>
                <a:latin typeface="Chalkboard"/>
              </a:rPr>
              <a:t>23 </a:t>
            </a: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to 28. What did the believers do and say when they heard what the chief priests and elders had told Peter and John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?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They praised God and were encouraged that they had seen a fulfilment of </a:t>
            </a: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David’s </a:t>
            </a: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prediction that rulers would oppose the Lord and his Christ. </a:t>
            </a:r>
          </a:p>
        </p:txBody>
      </p:sp>
      <p:sp>
        <p:nvSpPr>
          <p:cNvPr id="16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26 Acts 4</a:t>
            </a:r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2310463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7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29" y="974003"/>
            <a:ext cx="470007" cy="470007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 bwMode="auto">
          <a:xfrm>
            <a:off x="1331640" y="1032976"/>
            <a:ext cx="1656184" cy="411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2. Questions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0" i="1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22" name="Subtitle 2"/>
          <p:cNvSpPr txBox="1">
            <a:spLocks/>
          </p:cNvSpPr>
          <p:nvPr/>
        </p:nvSpPr>
        <p:spPr bwMode="auto">
          <a:xfrm>
            <a:off x="1435997" y="1635646"/>
            <a:ext cx="7240459" cy="36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v 29 to 31</a:t>
            </a: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. What did they ask the Lord to do?</a:t>
            </a:r>
            <a:endParaRPr lang="en-GB" sz="1600" b="1" kern="0" dirty="0" smtClean="0">
              <a:solidFill>
                <a:schemeClr val="tx1"/>
              </a:solidFill>
              <a:latin typeface="Chalkboard"/>
            </a:endParaRP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They asked the Lord to see their threats, and help them to preach boldly and to heal through Jesus’ </a:t>
            </a: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name.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32 </a:t>
            </a: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to 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37</a:t>
            </a: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. What did the very early believers do with their possessions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?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They sold them and donated the money to a common fund to support the group of believers. </a:t>
            </a:r>
          </a:p>
        </p:txBody>
      </p:sp>
      <p:sp>
        <p:nvSpPr>
          <p:cNvPr id="16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26 Acts 4</a:t>
            </a:r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3610198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8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015" y="915566"/>
            <a:ext cx="558927" cy="685956"/>
          </a:xfrm>
          <a:prstGeom prst="rect">
            <a:avLst/>
          </a:prstGeom>
        </p:spPr>
      </p:pic>
      <p:sp>
        <p:nvSpPr>
          <p:cNvPr id="62" name="Subtitle 2"/>
          <p:cNvSpPr txBox="1">
            <a:spLocks/>
          </p:cNvSpPr>
          <p:nvPr/>
        </p:nvSpPr>
        <p:spPr bwMode="auto">
          <a:xfrm>
            <a:off x="1491518" y="1059582"/>
            <a:ext cx="6719827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buClr>
                <a:srgbClr val="000000"/>
              </a:buClr>
            </a:pPr>
            <a:r>
              <a:rPr lang="en-GB" sz="1600" b="1" dirty="0">
                <a:solidFill>
                  <a:srgbClr val="333333"/>
                </a:solidFill>
                <a:latin typeface="Chalkboard"/>
              </a:rPr>
              <a:t>Related theme from v 12: </a:t>
            </a:r>
            <a:endParaRPr lang="en-GB" sz="1600" b="1" dirty="0" smtClean="0">
              <a:solidFill>
                <a:srgbClr val="333333"/>
              </a:solidFill>
              <a:latin typeface="Chalkboard"/>
            </a:endParaRPr>
          </a:p>
          <a:p>
            <a:pPr algn="l">
              <a:buClr>
                <a:srgbClr val="000000"/>
              </a:buClr>
            </a:pPr>
            <a:r>
              <a:rPr lang="en-GB" sz="1600" b="1" dirty="0" smtClean="0">
                <a:solidFill>
                  <a:srgbClr val="333333"/>
                </a:solidFill>
                <a:latin typeface="Chalkboard"/>
              </a:rPr>
              <a:t>Our </a:t>
            </a:r>
            <a:r>
              <a:rPr lang="en-GB" sz="1600" b="1" dirty="0">
                <a:solidFill>
                  <a:srgbClr val="333333"/>
                </a:solidFill>
                <a:latin typeface="Chalkboard"/>
              </a:rPr>
              <a:t>only hope of a long-term future is through Jesus Christ.</a:t>
            </a:r>
          </a:p>
        </p:txBody>
      </p:sp>
      <p:sp>
        <p:nvSpPr>
          <p:cNvPr id="162" name="TextBox 161"/>
          <p:cNvSpPr txBox="1"/>
          <p:nvPr/>
        </p:nvSpPr>
        <p:spPr>
          <a:xfrm>
            <a:off x="2344174" y="1851670"/>
            <a:ext cx="6312403" cy="2687915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 fontAlgn="base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1600" b="1" kern="0" dirty="0" smtClean="0">
                <a:solidFill>
                  <a:srgbClr val="000000"/>
                </a:solidFill>
                <a:latin typeface="Chalkboard"/>
              </a:rPr>
              <a:t>Main point(s)</a:t>
            </a:r>
          </a:p>
          <a:p>
            <a:pPr algn="ctr" fontAlgn="base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GB" sz="1600" kern="0" dirty="0" smtClean="0">
              <a:solidFill>
                <a:srgbClr val="000000"/>
              </a:solidFill>
              <a:latin typeface="Chalkboard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595656" y="1843437"/>
            <a:ext cx="1646618" cy="2705869"/>
          </a:xfrm>
          <a:prstGeom prst="rect">
            <a:avLst/>
          </a:prstGeom>
          <a:solidFill>
            <a:srgbClr val="FFFFFF">
              <a:lumMod val="95000"/>
            </a:srgbClr>
          </a:solidFill>
        </p:spPr>
        <p:txBody>
          <a:bodyPr wrap="square" rtlCol="0">
            <a:spAutoFit/>
          </a:bodyPr>
          <a:lstStyle/>
          <a:p>
            <a:pPr algn="ctr" fontAlgn="base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1600" b="1" kern="0" dirty="0" smtClean="0">
                <a:solidFill>
                  <a:srgbClr val="000000"/>
                </a:solidFill>
                <a:latin typeface="Chalkboard"/>
              </a:rPr>
              <a:t>Verse(s)</a:t>
            </a:r>
            <a:endParaRPr lang="en-GB" sz="1600" kern="0" dirty="0" smtClean="0">
              <a:solidFill>
                <a:srgbClr val="000000"/>
              </a:solidFill>
              <a:latin typeface="Chalkboard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595655" y="2235731"/>
            <a:ext cx="1113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John 3 v 15 and 16</a:t>
            </a:r>
          </a:p>
        </p:txBody>
      </p:sp>
      <p:sp>
        <p:nvSpPr>
          <p:cNvPr id="165" name="TextBox 164"/>
          <p:cNvSpPr txBox="1"/>
          <p:nvPr/>
        </p:nvSpPr>
        <p:spPr>
          <a:xfrm>
            <a:off x="2384722" y="2235731"/>
            <a:ext cx="57876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Those who believe in Jesus will have everlasting life.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95656" y="2833758"/>
            <a:ext cx="13120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John 6 v 40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387894" y="2838697"/>
            <a:ext cx="57876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It is God’s will that anyone who believes in Jesus will be raised at the last day and have everlasting life.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31428" y="3606297"/>
            <a:ext cx="16108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John 20 v 30 and 31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423667" y="3611236"/>
            <a:ext cx="57876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The miracles performed by Jesus are proof that he is the Saviour for those who believe.</a:t>
            </a:r>
          </a:p>
        </p:txBody>
      </p:sp>
      <p:sp>
        <p:nvSpPr>
          <p:cNvPr id="21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26 Acts 4</a:t>
            </a:r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4070092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9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1258213" y="1820314"/>
            <a:ext cx="6400800" cy="92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Comments or questions</a:t>
            </a:r>
            <a:endParaRPr kumimoji="0" lang="en-GB" sz="36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26 Acts 4</a:t>
            </a:r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49414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ertical and Horizontal design 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6666"/>
        </a:dk1>
        <a:lt1>
          <a:srgbClr val="FFFFFF"/>
        </a:lt1>
        <a:dk2>
          <a:srgbClr val="5E761C"/>
        </a:dk2>
        <a:lt2>
          <a:srgbClr val="777777"/>
        </a:lt2>
        <a:accent1>
          <a:srgbClr val="D5F470"/>
        </a:accent1>
        <a:accent2>
          <a:srgbClr val="EDCCFB"/>
        </a:accent2>
        <a:accent3>
          <a:srgbClr val="FFFFFF"/>
        </a:accent3>
        <a:accent4>
          <a:srgbClr val="005656"/>
        </a:accent4>
        <a:accent5>
          <a:srgbClr val="E7F8BB"/>
        </a:accent5>
        <a:accent6>
          <a:srgbClr val="D7B9E3"/>
        </a:accent6>
        <a:hlink>
          <a:srgbClr val="FF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F470"/>
        </a:accent1>
        <a:accent2>
          <a:srgbClr val="EDC9FB"/>
        </a:accent2>
        <a:accent3>
          <a:srgbClr val="FFFFFF"/>
        </a:accent3>
        <a:accent4>
          <a:srgbClr val="000000"/>
        </a:accent4>
        <a:accent5>
          <a:srgbClr val="E7F8BB"/>
        </a:accent5>
        <a:accent6>
          <a:srgbClr val="D7B6E3"/>
        </a:accent6>
        <a:hlink>
          <a:srgbClr val="BFC3F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6600"/>
        </a:dk2>
        <a:lt2>
          <a:srgbClr val="808080"/>
        </a:lt2>
        <a:accent1>
          <a:srgbClr val="FF6237"/>
        </a:accent1>
        <a:accent2>
          <a:srgbClr val="5F7BF1"/>
        </a:accent2>
        <a:accent3>
          <a:srgbClr val="FFFFFF"/>
        </a:accent3>
        <a:accent4>
          <a:srgbClr val="000000"/>
        </a:accent4>
        <a:accent5>
          <a:srgbClr val="FFB7AE"/>
        </a:accent5>
        <a:accent6>
          <a:srgbClr val="556FDA"/>
        </a:accent6>
        <a:hlink>
          <a:srgbClr val="15DF1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663300"/>
        </a:dk2>
        <a:lt2>
          <a:srgbClr val="808080"/>
        </a:lt2>
        <a:accent1>
          <a:srgbClr val="76C082"/>
        </a:accent1>
        <a:accent2>
          <a:srgbClr val="E3B06D"/>
        </a:accent2>
        <a:accent3>
          <a:srgbClr val="FFFFFF"/>
        </a:accent3>
        <a:accent4>
          <a:srgbClr val="000000"/>
        </a:accent4>
        <a:accent5>
          <a:srgbClr val="BDDCC1"/>
        </a:accent5>
        <a:accent6>
          <a:srgbClr val="CE9F62"/>
        </a:accent6>
        <a:hlink>
          <a:srgbClr val="D8EC42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Vertical and Horizontal design template</Template>
  <TotalTime>2341</TotalTime>
  <Words>578</Words>
  <Application>Microsoft Office PowerPoint</Application>
  <PresentationFormat>On-screen Show (16:9)</PresentationFormat>
  <Paragraphs>99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Vertical and Horizontal design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Lawrence</dc:creator>
  <cp:lastModifiedBy>Lawrence</cp:lastModifiedBy>
  <cp:revision>181</cp:revision>
  <dcterms:created xsi:type="dcterms:W3CDTF">2020-04-16T13:12:45Z</dcterms:created>
  <dcterms:modified xsi:type="dcterms:W3CDTF">2020-04-22T06:23:36Z</dcterms:modified>
</cp:coreProperties>
</file>