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70" r:id="rId3"/>
    <p:sldId id="271" r:id="rId4"/>
    <p:sldId id="263" r:id="rId5"/>
    <p:sldId id="264" r:id="rId6"/>
    <p:sldId id="277" r:id="rId7"/>
    <p:sldId id="282" r:id="rId8"/>
    <p:sldId id="267" r:id="rId9"/>
    <p:sldId id="283" r:id="rId10"/>
    <p:sldId id="284" r:id="rId11"/>
    <p:sldId id="285" r:id="rId12"/>
    <p:sldId id="286" r:id="rId1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23/04/2020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23/04/2020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23/04/2020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23/04/2020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23/04/2020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23/04/2020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23/04/2020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23/04/2020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1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err="1" smtClean="0">
                <a:solidFill>
                  <a:srgbClr val="333333"/>
                </a:solidFill>
                <a:latin typeface="Chalkboard"/>
              </a:rPr>
              <a:t>satan</a:t>
            </a:r>
            <a:r>
              <a:rPr lang="en-GB" sz="1600" b="1" dirty="0" smtClean="0">
                <a:solidFill>
                  <a:srgbClr val="333333"/>
                </a:solidFill>
                <a:latin typeface="Chalkboard"/>
              </a:rPr>
              <a:t> (v 3):</a:t>
            </a:r>
          </a:p>
        </p:txBody>
      </p:sp>
      <p:sp>
        <p:nvSpPr>
          <p:cNvPr id="9" name="TextBox 8"/>
          <p:cNvSpPr txBox="1"/>
          <p:nvPr/>
        </p:nvSpPr>
        <p:spPr>
          <a:xfrm>
            <a:off x="2548640" y="1707654"/>
            <a:ext cx="5849788" cy="2705869"/>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1" name="TextBox 10"/>
          <p:cNvSpPr txBox="1"/>
          <p:nvPr/>
        </p:nvSpPr>
        <p:spPr>
          <a:xfrm>
            <a:off x="539552" y="1718736"/>
            <a:ext cx="191383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2" name="TextBox 11"/>
          <p:cNvSpPr txBox="1"/>
          <p:nvPr/>
        </p:nvSpPr>
        <p:spPr>
          <a:xfrm>
            <a:off x="539552" y="2124844"/>
            <a:ext cx="2138246" cy="830997"/>
          </a:xfrm>
          <a:prstGeom prst="rect">
            <a:avLst/>
          </a:prstGeom>
          <a:noFill/>
        </p:spPr>
        <p:txBody>
          <a:bodyPr wrap="square" rtlCol="0">
            <a:spAutoFit/>
          </a:bodyPr>
          <a:lstStyle/>
          <a:p>
            <a:pPr fontAlgn="base">
              <a:spcBef>
                <a:spcPct val="0"/>
              </a:spcBef>
              <a:spcAft>
                <a:spcPct val="0"/>
              </a:spcAft>
            </a:pPr>
            <a:r>
              <a:rPr lang="fr-FR" sz="1600" dirty="0" smtClean="0">
                <a:solidFill>
                  <a:srgbClr val="000000"/>
                </a:solidFill>
                <a:latin typeface="Chalkboard"/>
              </a:rPr>
              <a:t>Compare 2 Sam. </a:t>
            </a:r>
            <a:r>
              <a:rPr lang="fr-FR" sz="1600" dirty="0">
                <a:solidFill>
                  <a:srgbClr val="000000"/>
                </a:solidFill>
                <a:latin typeface="Chalkboard"/>
              </a:rPr>
              <a:t>24 v </a:t>
            </a:r>
            <a:r>
              <a:rPr lang="fr-FR" sz="1600" dirty="0" smtClean="0">
                <a:solidFill>
                  <a:srgbClr val="000000"/>
                </a:solidFill>
                <a:latin typeface="Chalkboard"/>
              </a:rPr>
              <a:t>1 and </a:t>
            </a:r>
            <a:endParaRPr lang="fr-FR" sz="1600" dirty="0">
              <a:solidFill>
                <a:srgbClr val="000000"/>
              </a:solidFill>
              <a:latin typeface="Chalkboard"/>
            </a:endParaRPr>
          </a:p>
          <a:p>
            <a:pPr fontAlgn="base">
              <a:spcBef>
                <a:spcPct val="0"/>
              </a:spcBef>
              <a:spcAft>
                <a:spcPct val="0"/>
              </a:spcAft>
            </a:pPr>
            <a:r>
              <a:rPr lang="fr-FR" sz="1600" dirty="0">
                <a:solidFill>
                  <a:srgbClr val="000000"/>
                </a:solidFill>
                <a:latin typeface="Chalkboard"/>
              </a:rPr>
              <a:t>1 </a:t>
            </a:r>
            <a:r>
              <a:rPr lang="fr-FR" sz="1600" dirty="0" err="1" smtClean="0">
                <a:solidFill>
                  <a:srgbClr val="000000"/>
                </a:solidFill>
                <a:latin typeface="Chalkboard"/>
              </a:rPr>
              <a:t>Chron</a:t>
            </a:r>
            <a:r>
              <a:rPr lang="fr-FR" sz="1600" dirty="0" smtClean="0">
                <a:solidFill>
                  <a:srgbClr val="000000"/>
                </a:solidFill>
                <a:latin typeface="Chalkboard"/>
              </a:rPr>
              <a:t>. </a:t>
            </a:r>
            <a:r>
              <a:rPr lang="fr-FR" sz="1600" dirty="0">
                <a:solidFill>
                  <a:srgbClr val="000000"/>
                </a:solidFill>
                <a:latin typeface="Chalkboard"/>
              </a:rPr>
              <a:t>21 v 1 </a:t>
            </a:r>
            <a:endParaRPr lang="en-GB" sz="1600" dirty="0">
              <a:solidFill>
                <a:srgbClr val="000000"/>
              </a:solidFill>
              <a:latin typeface="Chalkboard"/>
            </a:endParaRPr>
          </a:p>
        </p:txBody>
      </p:sp>
      <p:sp>
        <p:nvSpPr>
          <p:cNvPr id="15" name="TextBox 14"/>
          <p:cNvSpPr txBox="1"/>
          <p:nvPr/>
        </p:nvSpPr>
        <p:spPr>
          <a:xfrm>
            <a:off x="2578752" y="2124844"/>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word "Satan" is used of the LORD himself.</a:t>
            </a:r>
          </a:p>
        </p:txBody>
      </p:sp>
      <p:sp>
        <p:nvSpPr>
          <p:cNvPr id="16" name="TextBox 15"/>
          <p:cNvSpPr txBox="1"/>
          <p:nvPr/>
        </p:nvSpPr>
        <p:spPr>
          <a:xfrm>
            <a:off x="554021" y="2781687"/>
            <a:ext cx="1599034" cy="584775"/>
          </a:xfrm>
          <a:prstGeom prst="rect">
            <a:avLst/>
          </a:prstGeom>
          <a:noFill/>
        </p:spPr>
        <p:txBody>
          <a:bodyPr wrap="square" rtlCol="0">
            <a:spAutoFit/>
          </a:bodyPr>
          <a:lstStyle/>
          <a:p>
            <a:pPr fontAlgn="base">
              <a:spcBef>
                <a:spcPct val="0"/>
              </a:spcBef>
              <a:spcAft>
                <a:spcPct val="0"/>
              </a:spcAft>
            </a:pPr>
            <a:endParaRPr lang="en-GB" sz="1600" dirty="0" smtClean="0">
              <a:solidFill>
                <a:srgbClr val="000000"/>
              </a:solidFill>
              <a:latin typeface="Chalkboard"/>
            </a:endParaRPr>
          </a:p>
          <a:p>
            <a:pPr fontAlgn="base">
              <a:spcBef>
                <a:spcPct val="0"/>
              </a:spcBef>
              <a:spcAft>
                <a:spcPct val="0"/>
              </a:spcAft>
            </a:pPr>
            <a:r>
              <a:rPr lang="en-GB" sz="1600" dirty="0">
                <a:solidFill>
                  <a:srgbClr val="000000"/>
                </a:solidFill>
                <a:latin typeface="Chalkboard"/>
              </a:rPr>
              <a:t>Job 2 v 3 to 6 </a:t>
            </a:r>
          </a:p>
        </p:txBody>
      </p:sp>
      <p:sp>
        <p:nvSpPr>
          <p:cNvPr id="18" name="TextBox 17"/>
          <p:cNvSpPr txBox="1"/>
          <p:nvPr/>
        </p:nvSpPr>
        <p:spPr>
          <a:xfrm>
            <a:off x="2571162" y="2770566"/>
            <a:ext cx="5787678" cy="830997"/>
          </a:xfrm>
          <a:prstGeom prst="rect">
            <a:avLst/>
          </a:prstGeom>
          <a:noFill/>
        </p:spPr>
        <p:txBody>
          <a:bodyPr wrap="square" rtlCol="0">
            <a:spAutoFit/>
          </a:bodyPr>
          <a:lstStyle/>
          <a:p>
            <a:pPr fontAlgn="base">
              <a:spcBef>
                <a:spcPct val="0"/>
              </a:spcBef>
            </a:pPr>
            <a:endParaRPr lang="en-GB" sz="1600" dirty="0" smtClean="0">
              <a:solidFill>
                <a:srgbClr val="000000"/>
              </a:solidFill>
              <a:latin typeface="Chalkboard"/>
            </a:endParaRPr>
          </a:p>
          <a:p>
            <a:pPr fontAlgn="base">
              <a:spcBef>
                <a:spcPct val="0"/>
              </a:spcBef>
            </a:pPr>
            <a:r>
              <a:rPr lang="en-GB" sz="1600" dirty="0">
                <a:solidFill>
                  <a:srgbClr val="000000"/>
                </a:solidFill>
                <a:latin typeface="Chalkboard"/>
              </a:rPr>
              <a:t>A Satan, who can influence the LORD and is given power by the LORD, is involved in Job's sufferings.</a:t>
            </a:r>
          </a:p>
        </p:txBody>
      </p:sp>
      <p:sp>
        <p:nvSpPr>
          <p:cNvPr id="19" name="TextBox 18"/>
          <p:cNvSpPr txBox="1"/>
          <p:nvPr/>
        </p:nvSpPr>
        <p:spPr>
          <a:xfrm>
            <a:off x="610957" y="3706247"/>
            <a:ext cx="1898773"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Mark 8 v 31 to 33 </a:t>
            </a:r>
          </a:p>
        </p:txBody>
      </p:sp>
      <p:sp>
        <p:nvSpPr>
          <p:cNvPr id="20" name="TextBox 19"/>
          <p:cNvSpPr txBox="1"/>
          <p:nvPr/>
        </p:nvSpPr>
        <p:spPr>
          <a:xfrm>
            <a:off x="2610750" y="3696723"/>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Jesus calls the apostle Peter a Satan when he tries to oppose him.</a:t>
            </a: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396532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err="1" smtClean="0">
                <a:solidFill>
                  <a:srgbClr val="333333"/>
                </a:solidFill>
                <a:latin typeface="Chalkboard"/>
              </a:rPr>
              <a:t>satan</a:t>
            </a:r>
            <a:r>
              <a:rPr lang="en-GB" sz="1600" b="1" dirty="0" smtClean="0">
                <a:solidFill>
                  <a:srgbClr val="333333"/>
                </a:solidFill>
                <a:latin typeface="Chalkboard"/>
              </a:rPr>
              <a:t> (v 13):</a:t>
            </a:r>
          </a:p>
        </p:txBody>
      </p:sp>
      <p:sp>
        <p:nvSpPr>
          <p:cNvPr id="9" name="TextBox 8"/>
          <p:cNvSpPr txBox="1"/>
          <p:nvPr/>
        </p:nvSpPr>
        <p:spPr>
          <a:xfrm>
            <a:off x="2509581" y="1731214"/>
            <a:ext cx="5849788" cy="2705869"/>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1" name="TextBox 10"/>
          <p:cNvSpPr txBox="1"/>
          <p:nvPr/>
        </p:nvSpPr>
        <p:spPr>
          <a:xfrm>
            <a:off x="838539" y="1729326"/>
            <a:ext cx="151216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2" name="TextBox 11"/>
          <p:cNvSpPr txBox="1"/>
          <p:nvPr/>
        </p:nvSpPr>
        <p:spPr>
          <a:xfrm>
            <a:off x="864479" y="2148404"/>
            <a:ext cx="1512168" cy="584775"/>
          </a:xfrm>
          <a:prstGeom prst="rect">
            <a:avLst/>
          </a:prstGeom>
          <a:noFill/>
        </p:spPr>
        <p:txBody>
          <a:bodyPr wrap="square" rtlCol="0">
            <a:spAutoFit/>
          </a:bodyPr>
          <a:lstStyle/>
          <a:p>
            <a:pPr fontAlgn="base">
              <a:spcBef>
                <a:spcPct val="0"/>
              </a:spcBef>
              <a:spcAft>
                <a:spcPct val="0"/>
              </a:spcAft>
            </a:pPr>
            <a:r>
              <a:rPr lang="nb-NO" sz="1600" dirty="0">
                <a:solidFill>
                  <a:srgbClr val="000000"/>
                </a:solidFill>
                <a:latin typeface="Chalkboard"/>
              </a:rPr>
              <a:t>Luke 10 v 17 to 20 </a:t>
            </a:r>
            <a:endParaRPr lang="en-GB" sz="1600" dirty="0">
              <a:solidFill>
                <a:srgbClr val="000000"/>
              </a:solidFill>
              <a:latin typeface="Chalkboard"/>
            </a:endParaRPr>
          </a:p>
        </p:txBody>
      </p:sp>
      <p:sp>
        <p:nvSpPr>
          <p:cNvPr id="15" name="TextBox 14"/>
          <p:cNvSpPr txBox="1"/>
          <p:nvPr/>
        </p:nvSpPr>
        <p:spPr>
          <a:xfrm>
            <a:off x="2539693" y="2148404"/>
            <a:ext cx="5787678" cy="830997"/>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When 70 followers of Jesus tell him about their recent preaching and healing campaign, Jesus says this is like Satan falling from heaven</a:t>
            </a:r>
            <a:r>
              <a:rPr lang="en-GB" sz="1600" dirty="0" smtClean="0">
                <a:solidFill>
                  <a:srgbClr val="000000"/>
                </a:solidFill>
                <a:latin typeface="Chalkboard"/>
              </a:rPr>
              <a:t>.</a:t>
            </a:r>
            <a:endParaRPr lang="en-GB" sz="1600" dirty="0">
              <a:solidFill>
                <a:srgbClr val="000000"/>
              </a:solidFill>
              <a:latin typeface="Chalkboard"/>
            </a:endParaRPr>
          </a:p>
        </p:txBody>
      </p:sp>
      <p:sp>
        <p:nvSpPr>
          <p:cNvPr id="16" name="TextBox 15"/>
          <p:cNvSpPr txBox="1"/>
          <p:nvPr/>
        </p:nvSpPr>
        <p:spPr>
          <a:xfrm>
            <a:off x="897577" y="3032832"/>
            <a:ext cx="1599034"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Luke 22 v 3 and 4 </a:t>
            </a:r>
          </a:p>
        </p:txBody>
      </p:sp>
      <p:sp>
        <p:nvSpPr>
          <p:cNvPr id="18" name="TextBox 17"/>
          <p:cNvSpPr txBox="1"/>
          <p:nvPr/>
        </p:nvSpPr>
        <p:spPr>
          <a:xfrm>
            <a:off x="2532103" y="3021711"/>
            <a:ext cx="5787678" cy="338554"/>
          </a:xfrm>
          <a:prstGeom prst="rect">
            <a:avLst/>
          </a:prstGeom>
          <a:noFill/>
        </p:spPr>
        <p:txBody>
          <a:bodyPr wrap="square" rtlCol="0">
            <a:spAutoFit/>
          </a:bodyPr>
          <a:lstStyle/>
          <a:p>
            <a:pPr fontAlgn="base">
              <a:spcBef>
                <a:spcPct val="0"/>
              </a:spcBef>
            </a:pPr>
            <a:r>
              <a:rPr lang="en-GB" sz="1600" dirty="0">
                <a:solidFill>
                  <a:srgbClr val="000000"/>
                </a:solidFill>
                <a:latin typeface="Chalkboard"/>
              </a:rPr>
              <a:t>When he betrays Jesus, </a:t>
            </a:r>
            <a:r>
              <a:rPr lang="en-GB" sz="1600" dirty="0" smtClean="0">
                <a:solidFill>
                  <a:srgbClr val="000000"/>
                </a:solidFill>
                <a:latin typeface="Chalkboard"/>
              </a:rPr>
              <a:t>Satan entered Judas Iscariot.</a:t>
            </a:r>
            <a:endParaRPr lang="en-GB" sz="1600" dirty="0">
              <a:solidFill>
                <a:srgbClr val="000000"/>
              </a:solidFill>
              <a:latin typeface="Chalkboard"/>
            </a:endParaRPr>
          </a:p>
        </p:txBody>
      </p:sp>
      <p:sp>
        <p:nvSpPr>
          <p:cNvPr id="19" name="TextBox 18"/>
          <p:cNvSpPr txBox="1"/>
          <p:nvPr/>
        </p:nvSpPr>
        <p:spPr>
          <a:xfrm>
            <a:off x="896148" y="3703867"/>
            <a:ext cx="1597723"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Acts 5 v 1 to 4</a:t>
            </a:r>
          </a:p>
        </p:txBody>
      </p:sp>
      <p:sp>
        <p:nvSpPr>
          <p:cNvPr id="20" name="TextBox 19"/>
          <p:cNvSpPr txBox="1"/>
          <p:nvPr/>
        </p:nvSpPr>
        <p:spPr>
          <a:xfrm>
            <a:off x="2571691" y="3694343"/>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Peter says that </a:t>
            </a:r>
            <a:r>
              <a:rPr lang="en-GB" sz="1600" dirty="0" smtClean="0">
                <a:solidFill>
                  <a:srgbClr val="000000"/>
                </a:solidFill>
                <a:latin typeface="Chalkboard"/>
              </a:rPr>
              <a:t>Satan </a:t>
            </a:r>
            <a:r>
              <a:rPr lang="en-GB" sz="1600" dirty="0">
                <a:solidFill>
                  <a:srgbClr val="000000"/>
                </a:solidFill>
                <a:latin typeface="Chalkboard"/>
              </a:rPr>
              <a:t>has filled the hearts of two early believers who lie about the price of some land they have sold</a:t>
            </a:r>
            <a:r>
              <a:rPr lang="en-GB" sz="1600" dirty="0" smtClean="0">
                <a:solidFill>
                  <a:srgbClr val="000000"/>
                </a:solidFill>
                <a:latin typeface="Chalkboard"/>
              </a:rPr>
              <a:t>.</a:t>
            </a:r>
            <a:endParaRPr lang="en-GB" sz="1600" dirty="0">
              <a:solidFill>
                <a:srgbClr val="000000"/>
              </a:solidFill>
              <a:latin typeface="Chalkboard"/>
            </a:endParaRP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477901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12</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err="1" smtClean="0">
                <a:solidFill>
                  <a:srgbClr val="333333"/>
                </a:solidFill>
                <a:latin typeface="Chalkboard"/>
              </a:rPr>
              <a:t>satan</a:t>
            </a:r>
            <a:r>
              <a:rPr lang="en-GB" sz="1600" b="1" dirty="0" smtClean="0">
                <a:solidFill>
                  <a:srgbClr val="333333"/>
                </a:solidFill>
                <a:latin typeface="Chalkboard"/>
              </a:rPr>
              <a:t> (v 13):</a:t>
            </a:r>
          </a:p>
        </p:txBody>
      </p:sp>
      <p:sp>
        <p:nvSpPr>
          <p:cNvPr id="9" name="TextBox 8"/>
          <p:cNvSpPr txBox="1"/>
          <p:nvPr/>
        </p:nvSpPr>
        <p:spPr>
          <a:xfrm>
            <a:off x="2449140" y="1729180"/>
            <a:ext cx="5849788" cy="2705869"/>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Main point(s)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1" name="TextBox 10"/>
          <p:cNvSpPr txBox="1"/>
          <p:nvPr/>
        </p:nvSpPr>
        <p:spPr>
          <a:xfrm>
            <a:off x="634082" y="1720807"/>
            <a:ext cx="1767064"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2" name="TextBox 11"/>
          <p:cNvSpPr txBox="1"/>
          <p:nvPr/>
        </p:nvSpPr>
        <p:spPr>
          <a:xfrm>
            <a:off x="696680" y="2146370"/>
            <a:ext cx="1512168" cy="584775"/>
          </a:xfrm>
          <a:prstGeom prst="rect">
            <a:avLst/>
          </a:prstGeom>
          <a:noFill/>
        </p:spPr>
        <p:txBody>
          <a:bodyPr wrap="square" rtlCol="0">
            <a:spAutoFit/>
          </a:bodyPr>
          <a:lstStyle/>
          <a:p>
            <a:pPr fontAlgn="base">
              <a:spcBef>
                <a:spcPct val="0"/>
              </a:spcBef>
              <a:spcAft>
                <a:spcPct val="0"/>
              </a:spcAft>
            </a:pPr>
            <a:r>
              <a:rPr lang="nb-NO" sz="1600" dirty="0">
                <a:solidFill>
                  <a:srgbClr val="000000"/>
                </a:solidFill>
                <a:latin typeface="Chalkboard"/>
              </a:rPr>
              <a:t>Romans 16 v 20 </a:t>
            </a:r>
            <a:endParaRPr lang="en-GB" sz="1600" dirty="0">
              <a:solidFill>
                <a:srgbClr val="000000"/>
              </a:solidFill>
              <a:latin typeface="Chalkboard"/>
            </a:endParaRPr>
          </a:p>
        </p:txBody>
      </p:sp>
      <p:sp>
        <p:nvSpPr>
          <p:cNvPr id="15" name="TextBox 14"/>
          <p:cNvSpPr txBox="1"/>
          <p:nvPr/>
        </p:nvSpPr>
        <p:spPr>
          <a:xfrm>
            <a:off x="2479252" y="2146370"/>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Satan is shortly to be crushed under the feet of the Roman believers.</a:t>
            </a:r>
          </a:p>
        </p:txBody>
      </p:sp>
      <p:sp>
        <p:nvSpPr>
          <p:cNvPr id="16" name="TextBox 15"/>
          <p:cNvSpPr txBox="1"/>
          <p:nvPr/>
        </p:nvSpPr>
        <p:spPr>
          <a:xfrm>
            <a:off x="672992" y="3030798"/>
            <a:ext cx="1767064" cy="584775"/>
          </a:xfrm>
          <a:prstGeom prst="rect">
            <a:avLst/>
          </a:prstGeom>
          <a:noFill/>
        </p:spPr>
        <p:txBody>
          <a:bodyPr wrap="square" rtlCol="0">
            <a:spAutoFit/>
          </a:bodyPr>
          <a:lstStyle/>
          <a:p>
            <a:pPr fontAlgn="base">
              <a:spcBef>
                <a:spcPct val="0"/>
              </a:spcBef>
              <a:spcAft>
                <a:spcPct val="0"/>
              </a:spcAft>
            </a:pPr>
            <a:r>
              <a:rPr lang="fi-FI" sz="1600" dirty="0">
                <a:solidFill>
                  <a:srgbClr val="000000"/>
                </a:solidFill>
                <a:latin typeface="Chalkboard"/>
              </a:rPr>
              <a:t>1 Thessalonians 2 v 18 </a:t>
            </a:r>
            <a:endParaRPr lang="en-GB" sz="1600" dirty="0">
              <a:solidFill>
                <a:srgbClr val="000000"/>
              </a:solidFill>
              <a:latin typeface="Chalkboard"/>
            </a:endParaRPr>
          </a:p>
        </p:txBody>
      </p:sp>
      <p:sp>
        <p:nvSpPr>
          <p:cNvPr id="18" name="TextBox 17"/>
          <p:cNvSpPr txBox="1"/>
          <p:nvPr/>
        </p:nvSpPr>
        <p:spPr>
          <a:xfrm>
            <a:off x="2471662" y="3019677"/>
            <a:ext cx="5787678" cy="338554"/>
          </a:xfrm>
          <a:prstGeom prst="rect">
            <a:avLst/>
          </a:prstGeom>
          <a:noFill/>
        </p:spPr>
        <p:txBody>
          <a:bodyPr wrap="square" rtlCol="0">
            <a:spAutoFit/>
          </a:bodyPr>
          <a:lstStyle/>
          <a:p>
            <a:pPr fontAlgn="base">
              <a:spcBef>
                <a:spcPct val="0"/>
              </a:spcBef>
            </a:pPr>
            <a:r>
              <a:rPr lang="en-GB" sz="1600" dirty="0">
                <a:solidFill>
                  <a:srgbClr val="000000"/>
                </a:solidFill>
                <a:latin typeface="Chalkboard"/>
              </a:rPr>
              <a:t>Satan stops Paul from coming to the Thessalonian believers.</a:t>
            </a:r>
          </a:p>
        </p:txBody>
      </p:sp>
      <p:sp>
        <p:nvSpPr>
          <p:cNvPr id="1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904756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20" name="Subtitle 2"/>
          <p:cNvSpPr txBox="1">
            <a:spLocks/>
          </p:cNvSpPr>
          <p:nvPr/>
        </p:nvSpPr>
        <p:spPr bwMode="auto">
          <a:xfrm>
            <a:off x="1425450" y="1414861"/>
            <a:ext cx="6400800" cy="31099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Problems </a:t>
            </a:r>
            <a:r>
              <a:rPr lang="en-GB" sz="1600" dirty="0">
                <a:solidFill>
                  <a:schemeClr val="tx1"/>
                </a:solidFill>
                <a:latin typeface="Chalkboard"/>
              </a:rPr>
              <a:t>caused by two members of the church</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Problems </a:t>
            </a:r>
            <a:r>
              <a:rPr lang="en-GB" sz="1600" dirty="0">
                <a:solidFill>
                  <a:schemeClr val="tx1"/>
                </a:solidFill>
                <a:latin typeface="Chalkboard"/>
              </a:rPr>
              <a:t>caused by the religious authorities</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The </a:t>
            </a:r>
            <a:r>
              <a:rPr lang="en-GB" sz="1600" dirty="0">
                <a:solidFill>
                  <a:schemeClr val="tx1"/>
                </a:solidFill>
                <a:latin typeface="Chalkboard"/>
              </a:rPr>
              <a:t>reaction of Peter to the religious authorities</a:t>
            </a: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742950" marR="0" lvl="0" indent="-742950" algn="ctr" defTabSz="914400" rtl="0" eaLnBrk="1" fontAlgn="base" latinLnBrk="0" hangingPunct="1">
              <a:lnSpc>
                <a:spcPct val="100000"/>
              </a:lnSpc>
              <a:spcBef>
                <a:spcPct val="20000"/>
              </a:spcBef>
              <a:spcAft>
                <a:spcPct val="0"/>
              </a:spcAft>
              <a:buClr>
                <a:srgbClr val="000000"/>
              </a:buClr>
              <a:buSzTx/>
              <a:buFont typeface="Century Gothic" pitchFamily="34" charset="0"/>
              <a:buAutoNum type="arabicPeriod"/>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Let us read Acts 5</a:t>
            </a:r>
          </a:p>
          <a:p>
            <a:pPr marR="0" lvl="0" algn="ctr" defTabSz="914400" rtl="0" eaLnBrk="1" fontAlgn="base" latinLnBrk="0" hangingPunct="1">
              <a:lnSpc>
                <a:spcPct val="100000"/>
              </a:lnSpc>
              <a:spcBef>
                <a:spcPct val="20000"/>
              </a:spcBef>
              <a:spcAft>
                <a:spcPct val="0"/>
              </a:spcAft>
              <a:buClr>
                <a:srgbClr val="000000"/>
              </a:buClr>
              <a:buSzTx/>
              <a:tabLst/>
              <a:defRPr/>
            </a:pP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24" name="Subtitle 2"/>
          <p:cNvSpPr txBox="1">
            <a:spLocks/>
          </p:cNvSpPr>
          <p:nvPr/>
        </p:nvSpPr>
        <p:spPr bwMode="auto">
          <a:xfrm>
            <a:off x="1458147" y="1533159"/>
            <a:ext cx="7239985"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 and 2. What did Ananias and his wife do?</a:t>
            </a:r>
          </a:p>
          <a:p>
            <a:pPr algn="l">
              <a:lnSpc>
                <a:spcPts val="2300"/>
              </a:lnSpc>
              <a:spcBef>
                <a:spcPts val="0"/>
              </a:spcBef>
            </a:pPr>
            <a:r>
              <a:rPr lang="en-GB" sz="1600" kern="0" dirty="0" smtClean="0">
                <a:solidFill>
                  <a:schemeClr val="tx1"/>
                </a:solidFill>
                <a:latin typeface="Chalkboard"/>
              </a:rPr>
              <a:t>They sold a possession and lied about how much they had sold it for.</a:t>
            </a:r>
          </a:p>
          <a:p>
            <a:pPr algn="l">
              <a:lnSpc>
                <a:spcPts val="2300"/>
              </a:lnSpc>
              <a:spcBef>
                <a:spcPts val="0"/>
              </a:spcBef>
            </a:pPr>
            <a:r>
              <a:rPr lang="en-GB" sz="1600" b="1" kern="0" dirty="0" smtClean="0">
                <a:solidFill>
                  <a:schemeClr val="tx1"/>
                </a:solidFill>
                <a:latin typeface="Chalkboard"/>
              </a:rPr>
              <a:t>v 3 and 4. What did Peter accuse Ananias of?</a:t>
            </a:r>
          </a:p>
          <a:p>
            <a:pPr algn="l">
              <a:lnSpc>
                <a:spcPts val="2300"/>
              </a:lnSpc>
              <a:spcBef>
                <a:spcPts val="0"/>
              </a:spcBef>
            </a:pPr>
            <a:r>
              <a:rPr lang="en-GB" sz="1600" kern="0" dirty="0" smtClean="0">
                <a:solidFill>
                  <a:schemeClr val="tx1"/>
                </a:solidFill>
                <a:latin typeface="Chalkboard"/>
              </a:rPr>
              <a:t>He accused him of lying to the Holy Spirit and God.</a:t>
            </a:r>
          </a:p>
          <a:p>
            <a:pPr algn="l">
              <a:lnSpc>
                <a:spcPts val="2300"/>
              </a:lnSpc>
              <a:spcBef>
                <a:spcPts val="0"/>
              </a:spcBef>
            </a:pPr>
            <a:r>
              <a:rPr lang="en-GB" sz="1600" b="1" kern="0" dirty="0" smtClean="0">
                <a:solidFill>
                  <a:schemeClr val="tx1"/>
                </a:solidFill>
                <a:latin typeface="Chalkboard"/>
              </a:rPr>
              <a:t>v 5 to 11</a:t>
            </a:r>
            <a:r>
              <a:rPr lang="en-GB" sz="1600" b="1" kern="0" dirty="0">
                <a:solidFill>
                  <a:schemeClr val="tx1"/>
                </a:solidFill>
                <a:latin typeface="Chalkboard"/>
              </a:rPr>
              <a:t>. What happened to Ananias and his wife and why</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They both died as they both told lies when questioned</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12 to 16</a:t>
            </a:r>
            <a:r>
              <a:rPr lang="en-GB" sz="1600" b="1" kern="0" dirty="0">
                <a:solidFill>
                  <a:schemeClr val="tx1"/>
                </a:solidFill>
                <a:latin typeface="Chalkboard"/>
              </a:rPr>
              <a:t>. What did the apostles do and what was the result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 apostles did many miracles of healing and more people became </a:t>
            </a:r>
            <a:r>
              <a:rPr lang="en-GB" sz="1600" kern="0" dirty="0" smtClean="0">
                <a:solidFill>
                  <a:schemeClr val="tx1"/>
                </a:solidFill>
                <a:latin typeface="Chalkboard"/>
              </a:rPr>
              <a:t>believers.</a:t>
            </a:r>
            <a:endParaRPr lang="en-GB" sz="1600" kern="0" dirty="0">
              <a:solidFill>
                <a:schemeClr val="tx1"/>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3" name="Subtitle 2"/>
          <p:cNvSpPr txBox="1">
            <a:spLocks/>
          </p:cNvSpPr>
          <p:nvPr/>
        </p:nvSpPr>
        <p:spPr bwMode="auto">
          <a:xfrm>
            <a:off x="1461014" y="1379160"/>
            <a:ext cx="7379793" cy="3471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17 to 20</a:t>
            </a:r>
            <a:r>
              <a:rPr lang="en-GB" sz="1600" b="1" kern="0" dirty="0">
                <a:solidFill>
                  <a:schemeClr val="tx1"/>
                </a:solidFill>
                <a:latin typeface="Chalkboard"/>
              </a:rPr>
              <a:t>. What happened to the apostles?</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The high priest and Sadducees arrested the apostles and imprisoned because of their message. An angel brought them out of prison and told them to continue preaching</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21 to 26</a:t>
            </a:r>
            <a:r>
              <a:rPr lang="en-GB" sz="1600" b="1" kern="0" dirty="0">
                <a:solidFill>
                  <a:schemeClr val="tx1"/>
                </a:solidFill>
                <a:latin typeface="Chalkboard"/>
              </a:rPr>
              <a:t>. What did the religious leaders do and why</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 religious rulers sent for the apostles from prison, but they were not there. They were very frustrated that they couldn't stop the preaching and re-arrested the apostles peacefully</a:t>
            </a:r>
            <a:r>
              <a:rPr lang="en-GB" sz="1600" kern="0" dirty="0" smtClean="0">
                <a:solidFill>
                  <a:schemeClr val="tx1"/>
                </a:solidFill>
                <a:latin typeface="Chalkboard"/>
              </a:rPr>
              <a:t>.</a:t>
            </a:r>
          </a:p>
          <a:p>
            <a:pPr algn="l">
              <a:lnSpc>
                <a:spcPts val="2300"/>
              </a:lnSpc>
              <a:spcBef>
                <a:spcPts val="0"/>
              </a:spcBef>
            </a:pPr>
            <a:r>
              <a:rPr lang="en-GB" sz="1600" b="1" kern="0" dirty="0">
                <a:solidFill>
                  <a:schemeClr val="tx1"/>
                </a:solidFill>
                <a:latin typeface="Chalkboard"/>
              </a:rPr>
              <a:t>v 27 to 29. How did Peter respond to the religious leaders</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Peter responded to their order to stop preaching by pointing out that they should obey God rather than men.</a:t>
            </a:r>
          </a:p>
          <a:p>
            <a:pPr algn="l">
              <a:lnSpc>
                <a:spcPts val="2300"/>
              </a:lnSpc>
              <a:spcBef>
                <a:spcPts val="0"/>
              </a:spcBef>
            </a:pPr>
            <a:endParaRPr lang="en-GB" sz="1600" kern="0" dirty="0">
              <a:solidFill>
                <a:schemeClr val="tx1"/>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2" name="Subtitle 2"/>
          <p:cNvSpPr txBox="1">
            <a:spLocks/>
          </p:cNvSpPr>
          <p:nvPr/>
        </p:nvSpPr>
        <p:spPr bwMode="auto">
          <a:xfrm>
            <a:off x="1482814" y="1369466"/>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smtClean="0">
                <a:solidFill>
                  <a:schemeClr val="tx1"/>
                </a:solidFill>
                <a:latin typeface="Chalkboard"/>
              </a:rPr>
              <a:t>v 30 to 32</a:t>
            </a:r>
            <a:r>
              <a:rPr lang="en-GB" sz="1600" b="1" kern="0" dirty="0">
                <a:solidFill>
                  <a:schemeClr val="tx1"/>
                </a:solidFill>
                <a:latin typeface="Chalkboard"/>
              </a:rPr>
              <a:t>. What did he tell them about Jesus?</a:t>
            </a:r>
            <a:endParaRPr lang="en-GB" sz="1600" b="1" kern="0" dirty="0" smtClean="0">
              <a:solidFill>
                <a:schemeClr val="tx1"/>
              </a:solidFill>
              <a:latin typeface="Chalkboard"/>
            </a:endParaRPr>
          </a:p>
          <a:p>
            <a:pPr algn="l">
              <a:lnSpc>
                <a:spcPts val="2300"/>
              </a:lnSpc>
              <a:spcBef>
                <a:spcPts val="0"/>
              </a:spcBef>
            </a:pPr>
            <a:r>
              <a:rPr lang="en-GB" sz="1600" kern="0" dirty="0">
                <a:solidFill>
                  <a:schemeClr val="tx1"/>
                </a:solidFill>
                <a:latin typeface="Chalkboard"/>
              </a:rPr>
              <a:t>He told them that God raised Jesus from the dead after they had killed him. Jesus was now at God’s </a:t>
            </a:r>
            <a:r>
              <a:rPr lang="en-GB" sz="1600" kern="0" dirty="0" smtClean="0">
                <a:solidFill>
                  <a:schemeClr val="tx1"/>
                </a:solidFill>
                <a:latin typeface="Chalkboard"/>
              </a:rPr>
              <a:t>right </a:t>
            </a:r>
            <a:r>
              <a:rPr lang="en-GB" sz="1600" kern="0" dirty="0">
                <a:solidFill>
                  <a:schemeClr val="tx1"/>
                </a:solidFill>
                <a:latin typeface="Chalkboard"/>
              </a:rPr>
              <a:t>hand and able to forgive sins</a:t>
            </a:r>
            <a:r>
              <a:rPr lang="en-GB" sz="1600" kern="0" dirty="0" smtClean="0">
                <a:solidFill>
                  <a:schemeClr val="tx1"/>
                </a:solidFill>
                <a:latin typeface="Chalkboard"/>
              </a:rPr>
              <a:t>.</a:t>
            </a:r>
          </a:p>
          <a:p>
            <a:pPr algn="l">
              <a:lnSpc>
                <a:spcPts val="2300"/>
              </a:lnSpc>
              <a:spcBef>
                <a:spcPts val="0"/>
              </a:spcBef>
            </a:pPr>
            <a:r>
              <a:rPr lang="en-GB" sz="1600" b="1" kern="0" dirty="0" smtClean="0">
                <a:solidFill>
                  <a:schemeClr val="tx1"/>
                </a:solidFill>
                <a:latin typeface="Chalkboard"/>
              </a:rPr>
              <a:t>v 33 </a:t>
            </a:r>
            <a:r>
              <a:rPr lang="en-GB" sz="1600" b="1" kern="0" dirty="0">
                <a:solidFill>
                  <a:schemeClr val="tx1"/>
                </a:solidFill>
                <a:latin typeface="Chalkboard"/>
              </a:rPr>
              <a:t>to </a:t>
            </a:r>
            <a:r>
              <a:rPr lang="en-GB" sz="1600" b="1" kern="0" dirty="0" smtClean="0">
                <a:solidFill>
                  <a:schemeClr val="tx1"/>
                </a:solidFill>
                <a:latin typeface="Chalkboard"/>
              </a:rPr>
              <a:t>39</a:t>
            </a:r>
            <a:r>
              <a:rPr lang="en-GB" sz="1600" b="1" kern="0" dirty="0">
                <a:solidFill>
                  <a:schemeClr val="tx1"/>
                </a:solidFill>
                <a:latin typeface="Chalkboard"/>
              </a:rPr>
              <a:t>. What did Gamaliel suggest</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When they wanted to kill the apostles, Gamaliel recommended restraint because if the apostles were not obeying God it would all end as it had with other preachers, but if they were obeying God no-one would be able to stop them</a:t>
            </a:r>
            <a:r>
              <a:rPr lang="en-GB" sz="1600" kern="0" dirty="0" smtClean="0">
                <a:solidFill>
                  <a:schemeClr val="tx1"/>
                </a:solidFill>
                <a:latin typeface="Chalkboard"/>
              </a:rPr>
              <a:t>.</a:t>
            </a:r>
          </a:p>
          <a:p>
            <a:pPr algn="l">
              <a:lnSpc>
                <a:spcPts val="2300"/>
              </a:lnSpc>
              <a:spcBef>
                <a:spcPts val="0"/>
              </a:spcBef>
            </a:pPr>
            <a:r>
              <a:rPr lang="en-GB" sz="1600" b="1" kern="0" dirty="0">
                <a:solidFill>
                  <a:schemeClr val="tx1"/>
                </a:solidFill>
                <a:latin typeface="Chalkboard"/>
              </a:rPr>
              <a:t>v 40 to 42. What happened then</a:t>
            </a:r>
            <a:r>
              <a:rPr lang="en-GB" sz="1600" b="1" kern="0" dirty="0" smtClean="0">
                <a:solidFill>
                  <a:schemeClr val="tx1"/>
                </a:solidFill>
                <a:latin typeface="Chalkboard"/>
              </a:rPr>
              <a:t>?</a:t>
            </a:r>
          </a:p>
          <a:p>
            <a:pPr algn="l">
              <a:lnSpc>
                <a:spcPts val="2300"/>
              </a:lnSpc>
              <a:spcBef>
                <a:spcPts val="0"/>
              </a:spcBef>
            </a:pPr>
            <a:r>
              <a:rPr lang="en-GB" sz="1600" kern="0" dirty="0">
                <a:solidFill>
                  <a:schemeClr val="tx1"/>
                </a:solidFill>
                <a:latin typeface="Chalkboard"/>
              </a:rPr>
              <a:t>The religious leaders threatened and beat the apostles who continued teaching and preaching and rejoicing that they were worthy to suffer for Jesus.</a:t>
            </a: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62" name="TextBox 161"/>
          <p:cNvSpPr txBox="1"/>
          <p:nvPr/>
        </p:nvSpPr>
        <p:spPr>
          <a:xfrm>
            <a:off x="2344174" y="1851670"/>
            <a:ext cx="6312403" cy="2687915"/>
          </a:xfrm>
          <a:prstGeom prst="rect">
            <a:avLst/>
          </a:prstGeom>
          <a:solidFill>
            <a:srgbClr val="FFFFCC"/>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Belief(s)</a:t>
            </a:r>
          </a:p>
          <a:p>
            <a:pPr algn="ctr" fontAlgn="base">
              <a:lnSpc>
                <a:spcPts val="2500"/>
              </a:lnSpc>
              <a:spcBef>
                <a:spcPts val="600"/>
              </a:spcBef>
              <a:spcAft>
                <a:spcPts val="600"/>
              </a:spcAft>
              <a:defRPr/>
            </a:pP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3" name="TextBox 162"/>
          <p:cNvSpPr txBox="1"/>
          <p:nvPr/>
        </p:nvSpPr>
        <p:spPr>
          <a:xfrm>
            <a:off x="595656" y="1843437"/>
            <a:ext cx="1646618" cy="2705869"/>
          </a:xfrm>
          <a:prstGeom prst="rect">
            <a:avLst/>
          </a:prstGeom>
          <a:solidFill>
            <a:srgbClr val="FFFFFF">
              <a:lumMod val="95000"/>
            </a:srgbClr>
          </a:solidFill>
        </p:spPr>
        <p:txBody>
          <a:bodyPr wrap="square" rtlCol="0">
            <a:spAutoFit/>
          </a:bodyPr>
          <a:lstStyle/>
          <a:p>
            <a:pPr algn="ctr" fontAlgn="base">
              <a:lnSpc>
                <a:spcPts val="2500"/>
              </a:lnSpc>
              <a:spcBef>
                <a:spcPts val="600"/>
              </a:spcBef>
              <a:spcAft>
                <a:spcPts val="600"/>
              </a:spcAft>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a:p>
            <a:pPr fontAlgn="base">
              <a:spcBef>
                <a:spcPct val="0"/>
              </a:spcBef>
              <a:spcAft>
                <a:spcPct val="0"/>
              </a:spcAft>
              <a:defRPr/>
            </a:pPr>
            <a:endParaRPr lang="en-GB" sz="1600" b="1" kern="0" dirty="0" smtClean="0">
              <a:solidFill>
                <a:srgbClr val="000000"/>
              </a:solidFill>
            </a:endParaRPr>
          </a:p>
        </p:txBody>
      </p:sp>
      <p:sp>
        <p:nvSpPr>
          <p:cNvPr id="164" name="TextBox 163"/>
          <p:cNvSpPr txBox="1"/>
          <p:nvPr/>
        </p:nvSpPr>
        <p:spPr>
          <a:xfrm>
            <a:off x="595655" y="2235731"/>
            <a:ext cx="1113451"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29</a:t>
            </a:r>
            <a:endParaRPr lang="en-GB" sz="1600" dirty="0">
              <a:solidFill>
                <a:srgbClr val="000000"/>
              </a:solidFill>
              <a:latin typeface="Chalkboard"/>
            </a:endParaRPr>
          </a:p>
        </p:txBody>
      </p:sp>
      <p:sp>
        <p:nvSpPr>
          <p:cNvPr id="165" name="TextBox 164"/>
          <p:cNvSpPr txBox="1"/>
          <p:nvPr/>
        </p:nvSpPr>
        <p:spPr>
          <a:xfrm>
            <a:off x="2384722" y="2235731"/>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We must obey God, rather than men.</a:t>
            </a:r>
          </a:p>
        </p:txBody>
      </p:sp>
      <p:sp>
        <p:nvSpPr>
          <p:cNvPr id="22" name="TextBox 21"/>
          <p:cNvSpPr txBox="1"/>
          <p:nvPr/>
        </p:nvSpPr>
        <p:spPr>
          <a:xfrm>
            <a:off x="595656" y="2652178"/>
            <a:ext cx="1312048"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30</a:t>
            </a:r>
            <a:endParaRPr lang="en-GB" sz="1600" dirty="0">
              <a:solidFill>
                <a:srgbClr val="000000"/>
              </a:solidFill>
              <a:latin typeface="Chalkboard"/>
            </a:endParaRPr>
          </a:p>
        </p:txBody>
      </p:sp>
      <p:sp>
        <p:nvSpPr>
          <p:cNvPr id="23" name="TextBox 22"/>
          <p:cNvSpPr txBox="1"/>
          <p:nvPr/>
        </p:nvSpPr>
        <p:spPr>
          <a:xfrm>
            <a:off x="2387894" y="2657117"/>
            <a:ext cx="5787678" cy="338554"/>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God raised up Jesus after the Jews killed him..</a:t>
            </a:r>
          </a:p>
        </p:txBody>
      </p:sp>
      <p:sp>
        <p:nvSpPr>
          <p:cNvPr id="16" name="TextBox 15"/>
          <p:cNvSpPr txBox="1"/>
          <p:nvPr/>
        </p:nvSpPr>
        <p:spPr>
          <a:xfrm>
            <a:off x="631428" y="3152347"/>
            <a:ext cx="1610845"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31</a:t>
            </a:r>
            <a:endParaRPr lang="en-GB" sz="1600" dirty="0">
              <a:solidFill>
                <a:srgbClr val="000000"/>
              </a:solidFill>
              <a:latin typeface="Chalkboard"/>
            </a:endParaRPr>
          </a:p>
        </p:txBody>
      </p:sp>
      <p:sp>
        <p:nvSpPr>
          <p:cNvPr id="17" name="TextBox 16"/>
          <p:cNvSpPr txBox="1"/>
          <p:nvPr/>
        </p:nvSpPr>
        <p:spPr>
          <a:xfrm>
            <a:off x="2423667" y="3157286"/>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He is now at God’s right hand as a Prince and Saviour to give us repentance and forgiveness of sin</a:t>
            </a:r>
            <a:r>
              <a:rPr lang="en-GB" sz="1600" dirty="0" smtClean="0">
                <a:solidFill>
                  <a:srgbClr val="000000"/>
                </a:solidFill>
                <a:latin typeface="Chalkboard"/>
              </a:rPr>
              <a:t>.</a:t>
            </a:r>
            <a:endParaRPr lang="en-GB" sz="1600" dirty="0">
              <a:solidFill>
                <a:srgbClr val="000000"/>
              </a:solidFill>
              <a:latin typeface="Chalkboard"/>
            </a:endParaRPr>
          </a:p>
        </p:txBody>
      </p:sp>
      <p:sp>
        <p:nvSpPr>
          <p:cNvPr id="24"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
        <p:nvSpPr>
          <p:cNvPr id="18" name="TextBox 17"/>
          <p:cNvSpPr txBox="1"/>
          <p:nvPr/>
        </p:nvSpPr>
        <p:spPr>
          <a:xfrm>
            <a:off x="627730" y="3803108"/>
            <a:ext cx="1610845" cy="338554"/>
          </a:xfrm>
          <a:prstGeom prst="rect">
            <a:avLst/>
          </a:prstGeom>
          <a:noFill/>
        </p:spPr>
        <p:txBody>
          <a:bodyPr wrap="square" rtlCol="0">
            <a:spAutoFit/>
          </a:bodyPr>
          <a:lstStyle/>
          <a:p>
            <a:pPr fontAlgn="base">
              <a:spcBef>
                <a:spcPct val="0"/>
              </a:spcBef>
              <a:spcAft>
                <a:spcPct val="0"/>
              </a:spcAft>
            </a:pPr>
            <a:r>
              <a:rPr lang="en-GB" sz="1600" dirty="0" smtClean="0">
                <a:solidFill>
                  <a:srgbClr val="000000"/>
                </a:solidFill>
                <a:latin typeface="Chalkboard"/>
              </a:rPr>
              <a:t>v 32</a:t>
            </a:r>
            <a:endParaRPr lang="en-GB" sz="1600" dirty="0">
              <a:solidFill>
                <a:srgbClr val="000000"/>
              </a:solidFill>
              <a:latin typeface="Chalkboard"/>
            </a:endParaRPr>
          </a:p>
        </p:txBody>
      </p:sp>
      <p:sp>
        <p:nvSpPr>
          <p:cNvPr id="19" name="TextBox 18"/>
          <p:cNvSpPr txBox="1"/>
          <p:nvPr/>
        </p:nvSpPr>
        <p:spPr>
          <a:xfrm>
            <a:off x="2419969" y="3808047"/>
            <a:ext cx="5787678" cy="584775"/>
          </a:xfrm>
          <a:prstGeom prst="rect">
            <a:avLst/>
          </a:prstGeom>
          <a:noFill/>
        </p:spPr>
        <p:txBody>
          <a:bodyPr wrap="square" rtlCol="0">
            <a:spAutoFit/>
          </a:bodyPr>
          <a:lstStyle/>
          <a:p>
            <a:pPr fontAlgn="base">
              <a:spcBef>
                <a:spcPct val="0"/>
              </a:spcBef>
              <a:spcAft>
                <a:spcPct val="0"/>
              </a:spcAft>
            </a:pPr>
            <a:r>
              <a:rPr lang="en-GB" sz="1600" dirty="0">
                <a:solidFill>
                  <a:srgbClr val="000000"/>
                </a:solidFill>
                <a:latin typeface="Chalkboard"/>
              </a:rPr>
              <a:t>The apostles and the Holy Spirit were witnesses to all these events.</a:t>
            </a:r>
          </a:p>
        </p:txBody>
      </p:sp>
      <p:sp>
        <p:nvSpPr>
          <p:cNvPr id="20" name="Subtitle 2"/>
          <p:cNvSpPr txBox="1">
            <a:spLocks/>
          </p:cNvSpPr>
          <p:nvPr/>
        </p:nvSpPr>
        <p:spPr bwMode="auto">
          <a:xfrm>
            <a:off x="1491518" y="1312497"/>
            <a:ext cx="6719827"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a:t>
            </a:r>
            <a:r>
              <a:rPr lang="en-GB" sz="1600" b="1" dirty="0" smtClean="0">
                <a:solidFill>
                  <a:srgbClr val="333333"/>
                </a:solidFill>
                <a:latin typeface="Chalkboard"/>
              </a:rPr>
              <a:t>First-century Christian beliefs </a:t>
            </a:r>
            <a:r>
              <a:rPr lang="en-GB" sz="1600" dirty="0" smtClean="0">
                <a:solidFill>
                  <a:srgbClr val="333333"/>
                </a:solidFill>
                <a:latin typeface="Chalkboard"/>
              </a:rPr>
              <a:t>in this chapter.</a:t>
            </a:r>
            <a:endParaRPr lang="en-GB" sz="1600" b="1" dirty="0">
              <a:solidFill>
                <a:srgbClr val="333333"/>
              </a:solidFill>
              <a:latin typeface="Chalkboard"/>
            </a:endParaRPr>
          </a:p>
        </p:txBody>
      </p:sp>
    </p:spTree>
    <p:extLst>
      <p:ext uri="{BB962C8B-B14F-4D97-AF65-F5344CB8AC3E}">
        <p14:creationId xmlns:p14="http://schemas.microsoft.com/office/powerpoint/2010/main" val="407009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9"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7"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 Bible verses about </a:t>
            </a:r>
            <a:r>
              <a:rPr lang="en-GB" sz="1600" b="1" dirty="0" err="1" smtClean="0">
                <a:solidFill>
                  <a:srgbClr val="333333"/>
                </a:solidFill>
                <a:latin typeface="Chalkboard"/>
              </a:rPr>
              <a:t>satan</a:t>
            </a:r>
            <a:r>
              <a:rPr lang="en-GB" sz="1600" b="1" dirty="0" smtClean="0">
                <a:solidFill>
                  <a:srgbClr val="333333"/>
                </a:solidFill>
                <a:latin typeface="Chalkboard"/>
              </a:rPr>
              <a:t> (v 3):</a:t>
            </a:r>
          </a:p>
        </p:txBody>
      </p:sp>
      <p:sp>
        <p:nvSpPr>
          <p:cNvPr id="9" name="TextBox 8"/>
          <p:cNvSpPr txBox="1"/>
          <p:nvPr/>
        </p:nvSpPr>
        <p:spPr>
          <a:xfrm>
            <a:off x="2488728" y="1779662"/>
            <a:ext cx="5849788" cy="2785378"/>
          </a:xfrm>
          <a:prstGeom prst="rect">
            <a:avLst/>
          </a:prstGeom>
          <a:solidFill>
            <a:srgbClr val="FFFFCC"/>
          </a:solidFill>
        </p:spPr>
        <p:txBody>
          <a:bodyPr wrap="square" rtlCol="0">
            <a:spAutoFit/>
          </a:bodyPr>
          <a:lstStyle/>
          <a:p>
            <a:pPr algn="ctr" fontAlgn="base">
              <a:lnSpc>
                <a:spcPts val="2100"/>
              </a:lnSpc>
              <a:defRPr/>
            </a:pPr>
            <a:r>
              <a:rPr lang="en-GB" sz="1600" b="1" kern="0" dirty="0" smtClean="0">
                <a:solidFill>
                  <a:srgbClr val="000000"/>
                </a:solidFill>
                <a:latin typeface="Chalkboard"/>
              </a:rPr>
              <a:t>Main point(s)</a:t>
            </a:r>
            <a:endParaRPr lang="en-GB" sz="1600" kern="0" dirty="0" smtClean="0">
              <a:solidFill>
                <a:srgbClr val="000000"/>
              </a:solidFill>
              <a:latin typeface="Chalkboard"/>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p:txBody>
      </p:sp>
      <p:sp>
        <p:nvSpPr>
          <p:cNvPr id="11" name="TextBox 10"/>
          <p:cNvSpPr txBox="1"/>
          <p:nvPr/>
        </p:nvSpPr>
        <p:spPr>
          <a:xfrm>
            <a:off x="817686" y="1771289"/>
            <a:ext cx="1512168" cy="2785378"/>
          </a:xfrm>
          <a:prstGeom prst="rect">
            <a:avLst/>
          </a:prstGeom>
          <a:solidFill>
            <a:srgbClr val="FFFFFF">
              <a:lumMod val="95000"/>
            </a:srgbClr>
          </a:solidFill>
        </p:spPr>
        <p:txBody>
          <a:bodyPr wrap="square" rtlCol="0">
            <a:spAutoFit/>
          </a:bodyPr>
          <a:lstStyle/>
          <a:p>
            <a:pPr algn="ctr" fontAlgn="base">
              <a:lnSpc>
                <a:spcPts val="2100"/>
              </a:lnSpc>
              <a:defRPr/>
            </a:pPr>
            <a:r>
              <a:rPr lang="en-GB" sz="1600" b="1" kern="0" dirty="0" smtClean="0">
                <a:solidFill>
                  <a:srgbClr val="000000"/>
                </a:solidFill>
                <a:latin typeface="Chalkboard"/>
              </a:rPr>
              <a:t>Verse(s)</a:t>
            </a:r>
            <a:endParaRPr lang="en-GB" sz="1600" kern="0" dirty="0" smtClean="0">
              <a:solidFill>
                <a:srgbClr val="000000"/>
              </a:solidFill>
              <a:latin typeface="Chalkboard"/>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a:p>
            <a:pPr fontAlgn="base">
              <a:lnSpc>
                <a:spcPts val="2100"/>
              </a:lnSpc>
              <a:defRPr/>
            </a:pPr>
            <a:endParaRPr lang="en-GB" sz="1600" b="1" kern="0" dirty="0" smtClean="0">
              <a:solidFill>
                <a:srgbClr val="000000"/>
              </a:solidFill>
            </a:endParaRPr>
          </a:p>
        </p:txBody>
      </p:sp>
      <p:sp>
        <p:nvSpPr>
          <p:cNvPr id="12" name="TextBox 11"/>
          <p:cNvSpPr txBox="1"/>
          <p:nvPr/>
        </p:nvSpPr>
        <p:spPr>
          <a:xfrm>
            <a:off x="889021" y="2196852"/>
            <a:ext cx="1512168"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Numbers 22 v 22</a:t>
            </a:r>
          </a:p>
        </p:txBody>
      </p:sp>
      <p:sp>
        <p:nvSpPr>
          <p:cNvPr id="15" name="TextBox 14"/>
          <p:cNvSpPr txBox="1"/>
          <p:nvPr/>
        </p:nvSpPr>
        <p:spPr>
          <a:xfrm>
            <a:off x="2518840" y="2196852"/>
            <a:ext cx="5787678" cy="361637"/>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Satan </a:t>
            </a:r>
            <a:r>
              <a:rPr lang="en-GB" sz="1600" dirty="0" smtClean="0">
                <a:solidFill>
                  <a:srgbClr val="000000"/>
                </a:solidFill>
                <a:latin typeface="Chalkboard"/>
              </a:rPr>
              <a:t>(adversary) can </a:t>
            </a:r>
            <a:r>
              <a:rPr lang="en-GB" sz="1600" dirty="0">
                <a:solidFill>
                  <a:srgbClr val="000000"/>
                </a:solidFill>
                <a:latin typeface="Chalkboard"/>
              </a:rPr>
              <a:t>refer to an angel of God.</a:t>
            </a:r>
          </a:p>
        </p:txBody>
      </p:sp>
      <p:sp>
        <p:nvSpPr>
          <p:cNvPr id="16" name="TextBox 15"/>
          <p:cNvSpPr txBox="1"/>
          <p:nvPr/>
        </p:nvSpPr>
        <p:spPr>
          <a:xfrm>
            <a:off x="889694" y="2866951"/>
            <a:ext cx="1599034" cy="630942"/>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1 Samuel 29 v 4</a:t>
            </a:r>
          </a:p>
        </p:txBody>
      </p:sp>
      <p:sp>
        <p:nvSpPr>
          <p:cNvPr id="18" name="TextBox 17"/>
          <p:cNvSpPr txBox="1"/>
          <p:nvPr/>
        </p:nvSpPr>
        <p:spPr>
          <a:xfrm>
            <a:off x="2524220" y="2855830"/>
            <a:ext cx="5787678" cy="361637"/>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King David is called a </a:t>
            </a:r>
            <a:r>
              <a:rPr lang="en-GB" sz="1600" dirty="0" err="1" smtClean="0">
                <a:solidFill>
                  <a:srgbClr val="000000"/>
                </a:solidFill>
                <a:latin typeface="Chalkboard"/>
              </a:rPr>
              <a:t>satan</a:t>
            </a:r>
            <a:r>
              <a:rPr lang="en-GB" sz="1600" dirty="0" smtClean="0">
                <a:solidFill>
                  <a:srgbClr val="000000"/>
                </a:solidFill>
                <a:latin typeface="Chalkboard"/>
              </a:rPr>
              <a:t> (adversary).</a:t>
            </a:r>
            <a:endParaRPr lang="en-GB" sz="1600" dirty="0">
              <a:solidFill>
                <a:srgbClr val="000000"/>
              </a:solidFill>
              <a:latin typeface="Chalkboard"/>
            </a:endParaRPr>
          </a:p>
        </p:txBody>
      </p:sp>
      <p:sp>
        <p:nvSpPr>
          <p:cNvPr id="19" name="TextBox 18"/>
          <p:cNvSpPr txBox="1"/>
          <p:nvPr/>
        </p:nvSpPr>
        <p:spPr>
          <a:xfrm>
            <a:off x="901235" y="3570735"/>
            <a:ext cx="1440363" cy="630942"/>
          </a:xfrm>
          <a:prstGeom prst="rect">
            <a:avLst/>
          </a:prstGeom>
          <a:noFill/>
        </p:spPr>
        <p:txBody>
          <a:bodyPr wrap="square" rtlCol="0">
            <a:spAutoFit/>
          </a:bodyPr>
          <a:lstStyle/>
          <a:p>
            <a:pPr fontAlgn="base">
              <a:lnSpc>
                <a:spcPts val="2100"/>
              </a:lnSpc>
            </a:pPr>
            <a:r>
              <a:rPr lang="nn-NO" sz="1600" dirty="0">
                <a:solidFill>
                  <a:srgbClr val="000000"/>
                </a:solidFill>
                <a:latin typeface="Chalkboard"/>
              </a:rPr>
              <a:t>1 Kings 5 v 4, 11 v 14</a:t>
            </a:r>
            <a:endParaRPr lang="en-GB" sz="1600" dirty="0">
              <a:solidFill>
                <a:srgbClr val="000000"/>
              </a:solidFill>
              <a:latin typeface="Chalkboard"/>
            </a:endParaRPr>
          </a:p>
        </p:txBody>
      </p:sp>
      <p:sp>
        <p:nvSpPr>
          <p:cNvPr id="20" name="TextBox 19"/>
          <p:cNvSpPr txBox="1"/>
          <p:nvPr/>
        </p:nvSpPr>
        <p:spPr>
          <a:xfrm>
            <a:off x="2550838" y="3561211"/>
            <a:ext cx="5787678" cy="361637"/>
          </a:xfrm>
          <a:prstGeom prst="rect">
            <a:avLst/>
          </a:prstGeom>
          <a:noFill/>
        </p:spPr>
        <p:txBody>
          <a:bodyPr wrap="square" rtlCol="0">
            <a:spAutoFit/>
          </a:bodyPr>
          <a:lstStyle/>
          <a:p>
            <a:pPr fontAlgn="base">
              <a:lnSpc>
                <a:spcPts val="2100"/>
              </a:lnSpc>
            </a:pPr>
            <a:r>
              <a:rPr lang="en-GB" sz="1600" dirty="0">
                <a:solidFill>
                  <a:srgbClr val="000000"/>
                </a:solidFill>
                <a:latin typeface="Chalkboard"/>
              </a:rPr>
              <a:t>King Solomon’s enemies </a:t>
            </a:r>
            <a:r>
              <a:rPr lang="en-GB" sz="1600" dirty="0" smtClean="0">
                <a:solidFill>
                  <a:srgbClr val="000000"/>
                </a:solidFill>
                <a:latin typeface="Chalkboard"/>
              </a:rPr>
              <a:t>(</a:t>
            </a:r>
            <a:r>
              <a:rPr lang="en-GB" sz="1600" dirty="0" err="1" smtClean="0">
                <a:solidFill>
                  <a:srgbClr val="000000"/>
                </a:solidFill>
                <a:latin typeface="Chalkboard"/>
              </a:rPr>
              <a:t>satan</a:t>
            </a:r>
            <a:r>
              <a:rPr lang="en-GB" sz="1600" dirty="0" smtClean="0">
                <a:solidFill>
                  <a:srgbClr val="000000"/>
                </a:solidFill>
                <a:latin typeface="Chalkboard"/>
              </a:rPr>
              <a:t>) are </a:t>
            </a:r>
            <a:r>
              <a:rPr lang="en-GB" sz="1600" dirty="0">
                <a:solidFill>
                  <a:srgbClr val="000000"/>
                </a:solidFill>
                <a:latin typeface="Chalkboard"/>
              </a:rPr>
              <a:t>called </a:t>
            </a:r>
            <a:r>
              <a:rPr lang="en-GB" sz="1600" dirty="0" err="1">
                <a:solidFill>
                  <a:srgbClr val="000000"/>
                </a:solidFill>
                <a:latin typeface="Chalkboard"/>
              </a:rPr>
              <a:t>satan</a:t>
            </a:r>
            <a:r>
              <a:rPr lang="en-GB" sz="1600" dirty="0">
                <a:solidFill>
                  <a:srgbClr val="000000"/>
                </a:solidFill>
                <a:latin typeface="Chalkboard"/>
              </a:rPr>
              <a:t>.</a:t>
            </a:r>
          </a:p>
        </p:txBody>
      </p:sp>
      <p:sp>
        <p:nvSpPr>
          <p:cNvPr id="2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27 Acts 5</a:t>
            </a:r>
            <a:endParaRPr lang="en-GB" sz="2000" b="1" kern="0" dirty="0">
              <a:solidFill>
                <a:srgbClr val="000000"/>
              </a:solidFill>
              <a:latin typeface="Chalkboard"/>
            </a:endParaRPr>
          </a:p>
        </p:txBody>
      </p:sp>
    </p:spTree>
    <p:extLst>
      <p:ext uri="{BB962C8B-B14F-4D97-AF65-F5344CB8AC3E}">
        <p14:creationId xmlns:p14="http://schemas.microsoft.com/office/powerpoint/2010/main" val="1280727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8" grpId="0"/>
      <p:bldP spid="19" grpId="0"/>
      <p:bldP spid="20" grpId="0"/>
    </p:bld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2386</TotalTime>
  <Words>891</Words>
  <Application>Microsoft Office PowerPoint</Application>
  <PresentationFormat>On-screen Show (16:9)</PresentationFormat>
  <Paragraphs>207</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191</cp:revision>
  <dcterms:created xsi:type="dcterms:W3CDTF">2020-04-16T13:12:45Z</dcterms:created>
  <dcterms:modified xsi:type="dcterms:W3CDTF">2020-04-23T07:47:05Z</dcterms:modified>
</cp:coreProperties>
</file>