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70" r:id="rId3"/>
    <p:sldId id="271" r:id="rId4"/>
    <p:sldId id="263" r:id="rId5"/>
    <p:sldId id="264" r:id="rId6"/>
    <p:sldId id="277" r:id="rId7"/>
    <p:sldId id="288" r:id="rId8"/>
    <p:sldId id="282" r:id="rId9"/>
    <p:sldId id="291" r:id="rId10"/>
    <p:sldId id="267" r:id="rId1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4" d="100"/>
          <a:sy n="144" d="100"/>
        </p:scale>
        <p:origin x="-96" y="-15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F326A4-804C-4A9B-AEC9-A164EE5F15F5}" type="datetimeFigureOut">
              <a:rPr lang="en-GB" smtClean="0"/>
              <a:t>22/04/2020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smtClean="0"/>
              <a:t>1</a:t>
            </a:fld>
            <a:endParaRPr lang="en-GB"/>
          </a:p>
        </p:txBody>
      </p:sp>
    </p:spTree>
    <p:extLst>
      <p:ext uri="{BB962C8B-B14F-4D97-AF65-F5344CB8AC3E}">
        <p14:creationId xmlns:p14="http://schemas.microsoft.com/office/powerpoint/2010/main" val="1347619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10</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smtClean="0"/>
              <a:t>Click to edit Master title style</a:t>
            </a:r>
            <a:endParaRPr lang="en-GB" altLang="en-US" noProof="0" smtClean="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smtClean="0"/>
              <a:t>Click to edit Master subtitle style</a:t>
            </a:r>
            <a:endParaRPr lang="en-GB" altLang="en-US" noProof="0" smtClean="0"/>
          </a:p>
        </p:txBody>
      </p:sp>
      <p:sp>
        <p:nvSpPr>
          <p:cNvPr id="3104" name="Rectangle 32"/>
          <p:cNvSpPr>
            <a:spLocks noGrp="1" noChangeArrowheads="1"/>
          </p:cNvSpPr>
          <p:nvPr>
            <p:ph type="dt" sz="half" idx="2"/>
          </p:nvPr>
        </p:nvSpPr>
        <p:spPr/>
        <p:txBody>
          <a:bodyPr/>
          <a:lstStyle>
            <a:lvl1pPr>
              <a:defRPr/>
            </a:lvl1pPr>
          </a:lstStyle>
          <a:p>
            <a:fld id="{F3AE3EAE-4331-4A0A-AFB2-6F7CFB61B82F}" type="datetime1">
              <a:rPr lang="en-GB" smtClean="0"/>
              <a:t>22/04/2020</a:t>
            </a:fld>
            <a:endParaRPr lang="en-GB"/>
          </a:p>
        </p:txBody>
      </p:sp>
      <p:sp>
        <p:nvSpPr>
          <p:cNvPr id="3105" name="Rectangle 33"/>
          <p:cNvSpPr>
            <a:spLocks noGrp="1" noChangeArrowheads="1"/>
          </p:cNvSpPr>
          <p:nvPr>
            <p:ph type="ftr" sz="quarter" idx="3"/>
          </p:nvPr>
        </p:nvSpPr>
        <p:spPr/>
        <p:txBody>
          <a:bodyPr/>
          <a:lstStyle>
            <a:lvl1pPr>
              <a:defRPr/>
            </a:lvl1pPr>
          </a:lstStyle>
          <a:p>
            <a:r>
              <a:rPr lang="en-GB" smtClean="0"/>
              <a:t>understandyourbible.org</a:t>
            </a:r>
            <a:endParaRPr lang="en-GB"/>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560CB75-5D38-4A2C-BB8F-5490F8447F5D}" type="datetime1">
              <a:rPr lang="en-GB" smtClean="0"/>
              <a:t>22/04/2020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5D9490F-3E72-4D18-B232-FCFF23BA85C5}" type="datetime1">
              <a:rPr lang="en-GB" smtClean="0"/>
              <a:t>22/04/2020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30F9D5F-D86B-4024-A2D8-C06013EEB54C}" type="datetime1">
              <a:rPr lang="en-GB" smtClean="0"/>
              <a:t>22/04/2020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1E686C4-8C74-4C58-96BE-A623C96B0684}" type="datetime1">
              <a:rPr lang="en-GB" smtClean="0"/>
              <a:t>22/04/2020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8A46B90E-9489-42CA-BC83-A3C368875A4C}" type="datetime1">
              <a:rPr lang="en-GB" smtClean="0"/>
              <a:t>22/04/2020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45ACEB83-0C13-4532-938C-47B0EB1550CE}" type="datetime1">
              <a:rPr lang="en-GB" smtClean="0"/>
              <a:t>22/04/2020</a:t>
            </a:fld>
            <a:endParaRPr lang="en-GB"/>
          </a:p>
        </p:txBody>
      </p:sp>
      <p:sp>
        <p:nvSpPr>
          <p:cNvPr id="8" name="Footer Placeholder 7"/>
          <p:cNvSpPr>
            <a:spLocks noGrp="1"/>
          </p:cNvSpPr>
          <p:nvPr>
            <p:ph type="ftr" sz="quarter" idx="11"/>
          </p:nvPr>
        </p:nvSpPr>
        <p:spPr/>
        <p:txBody>
          <a:bodyPr/>
          <a:lstStyle>
            <a:lvl1pPr>
              <a:defRPr/>
            </a:lvl1pPr>
          </a:lstStyle>
          <a:p>
            <a:r>
              <a:rPr lang="en-GB" smtClean="0"/>
              <a:t>understandyourbible.org</a:t>
            </a:r>
            <a:endParaRPr lang="en-GB"/>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AE09BCB5-6252-4573-AE97-8D57E600895D}" type="datetime1">
              <a:rPr lang="en-GB" smtClean="0"/>
              <a:t>22/04/2020</a:t>
            </a:fld>
            <a:endParaRPr lang="en-GB"/>
          </a:p>
        </p:txBody>
      </p:sp>
      <p:sp>
        <p:nvSpPr>
          <p:cNvPr id="4" name="Footer Placeholder 3"/>
          <p:cNvSpPr>
            <a:spLocks noGrp="1"/>
          </p:cNvSpPr>
          <p:nvPr>
            <p:ph type="ftr" sz="quarter" idx="11"/>
          </p:nvPr>
        </p:nvSpPr>
        <p:spPr/>
        <p:txBody>
          <a:bodyPr/>
          <a:lstStyle>
            <a:lvl1pPr>
              <a:defRPr/>
            </a:lvl1pPr>
          </a:lstStyle>
          <a:p>
            <a:r>
              <a:rPr lang="en-GB" smtClean="0"/>
              <a:t>understandyourbible.org</a:t>
            </a:r>
            <a:endParaRPr lang="en-GB"/>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4A93477-4BB0-4E1C-899A-7221FA24AB95}" type="datetime1">
              <a:rPr lang="en-GB" smtClean="0"/>
              <a:t>22/04/2020</a:t>
            </a:fld>
            <a:endParaRPr lang="en-GB"/>
          </a:p>
        </p:txBody>
      </p:sp>
      <p:sp>
        <p:nvSpPr>
          <p:cNvPr id="3" name="Footer Placeholder 2"/>
          <p:cNvSpPr>
            <a:spLocks noGrp="1"/>
          </p:cNvSpPr>
          <p:nvPr>
            <p:ph type="ftr" sz="quarter" idx="11"/>
          </p:nvPr>
        </p:nvSpPr>
        <p:spPr/>
        <p:txBody>
          <a:bodyPr/>
          <a:lstStyle>
            <a:lvl1pPr>
              <a:defRPr/>
            </a:lvl1pPr>
          </a:lstStyle>
          <a:p>
            <a:r>
              <a:rPr lang="en-GB" smtClean="0"/>
              <a:t>understandyourbible.org</a:t>
            </a:r>
            <a:endParaRPr lang="en-GB"/>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649B69D-3A1C-4F08-A0CF-A39E9C290EB4}" type="datetime1">
              <a:rPr lang="en-GB" smtClean="0"/>
              <a:t>22/04/2020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53D4787-FE8D-494C-A9BB-AD9B5E0CCE4D}" type="datetime1">
              <a:rPr lang="en-GB" smtClean="0"/>
              <a:t>22/04/2020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6A627E77-7189-4C90-BB96-82DA6C4A0A12}" type="datetime1">
              <a:rPr lang="en-GB" smtClean="0"/>
              <a:t>22/04/2020</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smtClean="0"/>
              <a:t>understandyourbible.org</a:t>
            </a:r>
            <a:endParaRPr lang="en-GB"/>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smtClean="0">
                <a:solidFill>
                  <a:schemeClr val="tx1"/>
                </a:solidFill>
                <a:latin typeface="Chalkboard"/>
              </a:rPr>
              <a:t>Understand your Bible</a:t>
            </a:r>
            <a:endParaRPr lang="en-GB" sz="2800" b="1" kern="0" dirty="0">
              <a:solidFill>
                <a:schemeClr val="tx1"/>
              </a:solidFill>
              <a:latin typeface="Chalkboard"/>
            </a:endParaRPr>
          </a:p>
        </p:txBody>
      </p:sp>
      <p:sp>
        <p:nvSpPr>
          <p:cNvPr id="12" name="Subtitle 2"/>
          <p:cNvSpPr txBox="1">
            <a:spLocks/>
          </p:cNvSpPr>
          <p:nvPr/>
        </p:nvSpPr>
        <p:spPr bwMode="auto">
          <a:xfrm>
            <a:off x="1425450" y="1995686"/>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smtClean="0">
                <a:ln>
                  <a:noFill/>
                </a:ln>
                <a:solidFill>
                  <a:srgbClr val="333333"/>
                </a:solidFill>
                <a:effectLst/>
                <a:uLnTx/>
                <a:uFillTx/>
                <a:latin typeface="Chalkboard"/>
                <a:ea typeface="+mn-ea"/>
                <a:cs typeface="+mn-cs"/>
              </a:rPr>
              <a:t>Welcome</a:t>
            </a:r>
            <a:endParaRPr kumimoji="0" lang="en-GB" sz="40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3" name="Footer Placeholder 12"/>
          <p:cNvSpPr>
            <a:spLocks noGrp="1"/>
          </p:cNvSpPr>
          <p:nvPr>
            <p:ph type="ftr" sz="quarter" idx="3"/>
          </p:nvPr>
        </p:nvSpPr>
        <p:spPr/>
        <p:txBody>
          <a:bodyPr/>
          <a:lstStyle/>
          <a:p>
            <a:r>
              <a:rPr lang="en-GB" sz="1200" dirty="0" smtClean="0">
                <a:solidFill>
                  <a:schemeClr val="tx1"/>
                </a:solidFill>
                <a:latin typeface="Chalkboard"/>
              </a:rPr>
              <a:t>understandyourbible.org</a:t>
            </a:r>
            <a:endParaRPr lang="en-GB" sz="1200" dirty="0">
              <a:solidFill>
                <a:schemeClr val="tx1"/>
              </a:solidFill>
              <a:latin typeface="Chalkboard"/>
            </a:endParaRPr>
          </a:p>
        </p:txBody>
      </p:sp>
      <p:sp>
        <p:nvSpPr>
          <p:cNvPr id="14" name="Slide Number Placeholder 13"/>
          <p:cNvSpPr>
            <a:spLocks noGrp="1"/>
          </p:cNvSpPr>
          <p:nvPr>
            <p:ph type="sldNum" sz="quarter" idx="4"/>
          </p:nvPr>
        </p:nvSpPr>
        <p:spPr/>
        <p:txBody>
          <a:bodyPr/>
          <a:lstStyle/>
          <a:p>
            <a:fld id="{63C520B5-213A-4CB4-BF22-D563061A5350}" type="slidenum">
              <a:rPr lang="en-GB" sz="1200" smtClean="0">
                <a:solidFill>
                  <a:schemeClr val="tx1"/>
                </a:solidFill>
                <a:latin typeface="Chalkboard"/>
              </a:rPr>
              <a:t>1</a:t>
            </a:fld>
            <a:endParaRPr lang="en-GB" sz="1200" dirty="0">
              <a:solidFill>
                <a:schemeClr val="tx1"/>
              </a:solidFill>
              <a:latin typeface="Chalkboard"/>
            </a:endParaRPr>
          </a:p>
        </p:txBody>
      </p:sp>
      <p:sp>
        <p:nvSpPr>
          <p:cNvPr id="16"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31 </a:t>
            </a:r>
            <a:r>
              <a:rPr lang="en-GB" sz="2000" b="1" kern="0" dirty="0" smtClean="0">
                <a:solidFill>
                  <a:srgbClr val="000000"/>
                </a:solidFill>
                <a:latin typeface="Chalkboard"/>
              </a:rPr>
              <a:t>Acts </a:t>
            </a:r>
            <a:r>
              <a:rPr lang="en-GB" sz="2000" b="1" kern="0" dirty="0" smtClean="0">
                <a:solidFill>
                  <a:srgbClr val="000000"/>
                </a:solidFill>
                <a:latin typeface="Chalkboard"/>
              </a:rPr>
              <a:t>9</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41561818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10</a:t>
            </a:fld>
            <a:endParaRPr lang="en-GB" sz="1200" dirty="0">
              <a:solidFill>
                <a:srgbClr val="000000"/>
              </a:solidFill>
              <a:latin typeface="Chalkboard"/>
            </a:endParaRPr>
          </a:p>
        </p:txBody>
      </p:sp>
      <p:sp>
        <p:nvSpPr>
          <p:cNvPr id="8" name="Subtitle 2"/>
          <p:cNvSpPr txBox="1">
            <a:spLocks/>
          </p:cNvSpPr>
          <p:nvPr/>
        </p:nvSpPr>
        <p:spPr bwMode="auto">
          <a:xfrm>
            <a:off x="1258213" y="1820314"/>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Comments or questions</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1"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31 </a:t>
            </a:r>
            <a:r>
              <a:rPr lang="en-GB" sz="2000" b="1" kern="0" dirty="0" smtClean="0">
                <a:solidFill>
                  <a:srgbClr val="000000"/>
                </a:solidFill>
                <a:latin typeface="Chalkboard"/>
              </a:rPr>
              <a:t>Acts </a:t>
            </a:r>
            <a:r>
              <a:rPr lang="en-GB" sz="2000" b="1" kern="0" dirty="0" smtClean="0">
                <a:solidFill>
                  <a:srgbClr val="000000"/>
                </a:solidFill>
                <a:latin typeface="Chalkboard"/>
              </a:rPr>
              <a:t>9</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4941447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2</a:t>
            </a:fld>
            <a:endParaRPr lang="en-GB" sz="1200" dirty="0">
              <a:solidFill>
                <a:srgbClr val="000000"/>
              </a:solidFill>
              <a:latin typeface="Chalkboard"/>
            </a:endParaRPr>
          </a:p>
        </p:txBody>
      </p:sp>
      <p:sp>
        <p:nvSpPr>
          <p:cNvPr id="20" name="Subtitle 2"/>
          <p:cNvSpPr txBox="1">
            <a:spLocks/>
          </p:cNvSpPr>
          <p:nvPr/>
        </p:nvSpPr>
        <p:spPr bwMode="auto">
          <a:xfrm>
            <a:off x="1425450" y="1414861"/>
            <a:ext cx="6400800" cy="3109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spcAft>
                <a:spcPts val="0"/>
              </a:spcAft>
              <a:buClr>
                <a:srgbClr val="000000"/>
              </a:buClr>
            </a:pPr>
            <a:r>
              <a:rPr lang="en-GB" sz="1600" b="1" dirty="0" smtClean="0">
                <a:solidFill>
                  <a:schemeClr val="tx1"/>
                </a:solidFill>
                <a:latin typeface="Chalkboard"/>
              </a:rPr>
              <a:t>What we will see in this chapter:</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The </a:t>
            </a:r>
            <a:r>
              <a:rPr lang="en-GB" sz="1600" dirty="0">
                <a:solidFill>
                  <a:schemeClr val="tx1"/>
                </a:solidFill>
                <a:latin typeface="Chalkboard"/>
              </a:rPr>
              <a:t>conversion of Saul</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Saul’s </a:t>
            </a:r>
            <a:r>
              <a:rPr lang="en-GB" sz="1600" dirty="0">
                <a:solidFill>
                  <a:schemeClr val="tx1"/>
                </a:solidFill>
                <a:latin typeface="Chalkboard"/>
              </a:rPr>
              <a:t>introduction to the early church</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Peter </a:t>
            </a:r>
            <a:r>
              <a:rPr lang="en-GB" sz="1600" dirty="0">
                <a:solidFill>
                  <a:schemeClr val="tx1"/>
                </a:solidFill>
                <a:latin typeface="Chalkboard"/>
              </a:rPr>
              <a:t>heals a paralysed man</a:t>
            </a:r>
          </a:p>
        </p:txBody>
      </p:sp>
      <p:sp>
        <p:nvSpPr>
          <p:cNvPr id="15"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31 </a:t>
            </a:r>
            <a:r>
              <a:rPr lang="en-GB" sz="2000" b="1" kern="0" dirty="0" smtClean="0">
                <a:solidFill>
                  <a:srgbClr val="000000"/>
                </a:solidFill>
                <a:latin typeface="Chalkboard"/>
              </a:rPr>
              <a:t>Acts </a:t>
            </a:r>
            <a:r>
              <a:rPr lang="en-GB" sz="2000" b="1" kern="0" dirty="0" smtClean="0">
                <a:solidFill>
                  <a:srgbClr val="000000"/>
                </a:solidFill>
                <a:latin typeface="Chalkboard"/>
              </a:rPr>
              <a:t>9</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06426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charRg st="57" end="9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3</a:t>
            </a:fld>
            <a:endParaRPr lang="en-GB" sz="1200" dirty="0">
              <a:solidFill>
                <a:srgbClr val="000000"/>
              </a:solidFill>
              <a:latin typeface="Chalkboard"/>
            </a:endParaRPr>
          </a:p>
        </p:txBody>
      </p:sp>
      <p:sp>
        <p:nvSpPr>
          <p:cNvPr id="8" name="Subtitle 2"/>
          <p:cNvSpPr txBox="1">
            <a:spLocks/>
          </p:cNvSpPr>
          <p:nvPr/>
        </p:nvSpPr>
        <p:spPr bwMode="auto">
          <a:xfrm>
            <a:off x="1043608" y="1820314"/>
            <a:ext cx="7056784"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742950" marR="0" lvl="0" indent="-742950" algn="ctr" defTabSz="914400" rtl="0" eaLnBrk="1" fontAlgn="base" latinLnBrk="0" hangingPunct="1">
              <a:lnSpc>
                <a:spcPct val="100000"/>
              </a:lnSpc>
              <a:spcBef>
                <a:spcPct val="20000"/>
              </a:spcBef>
              <a:spcAft>
                <a:spcPct val="0"/>
              </a:spcAft>
              <a:buClr>
                <a:srgbClr val="000000"/>
              </a:buClr>
              <a:buSzTx/>
              <a:buFont typeface="Century Gothic" pitchFamily="34" charset="0"/>
              <a:buAutoNum type="arabicPeriod"/>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Let us read Acts </a:t>
            </a: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9</a:t>
            </a:r>
            <a:endParaRPr kumimoji="0" lang="en-GB" sz="3600" b="1" i="0" u="none" strike="noStrike" kern="0" cap="none" spc="0" normalizeH="0" baseline="0" noProof="0" dirty="0" smtClean="0">
              <a:ln>
                <a:noFill/>
              </a:ln>
              <a:solidFill>
                <a:srgbClr val="333333"/>
              </a:solidFill>
              <a:effectLst/>
              <a:uLnTx/>
              <a:uFillTx/>
              <a:latin typeface="Chalkboard"/>
              <a:ea typeface="+mn-ea"/>
              <a:cs typeface="+mn-cs"/>
            </a:endParaRPr>
          </a:p>
          <a:p>
            <a:pPr marR="0" lvl="0" algn="ctr" defTabSz="914400" rtl="0" eaLnBrk="1" fontAlgn="base" latinLnBrk="0" hangingPunct="1">
              <a:lnSpc>
                <a:spcPct val="100000"/>
              </a:lnSpc>
              <a:spcBef>
                <a:spcPct val="20000"/>
              </a:spcBef>
              <a:spcAft>
                <a:spcPct val="0"/>
              </a:spcAft>
              <a:buClr>
                <a:srgbClr val="000000"/>
              </a:buClr>
              <a:buSzTx/>
              <a:tabLst/>
              <a:defRPr/>
            </a:pP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5"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31 </a:t>
            </a:r>
            <a:r>
              <a:rPr lang="en-GB" sz="2000" b="1" kern="0" dirty="0" smtClean="0">
                <a:solidFill>
                  <a:srgbClr val="000000"/>
                </a:solidFill>
                <a:latin typeface="Chalkboard"/>
              </a:rPr>
              <a:t>Acts </a:t>
            </a:r>
            <a:r>
              <a:rPr lang="en-GB" sz="2000" b="1" kern="0" dirty="0" smtClean="0">
                <a:solidFill>
                  <a:srgbClr val="000000"/>
                </a:solidFill>
                <a:latin typeface="Chalkboard"/>
              </a:rPr>
              <a:t>9</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62828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4</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24" name="Subtitle 2"/>
          <p:cNvSpPr txBox="1">
            <a:spLocks/>
          </p:cNvSpPr>
          <p:nvPr/>
        </p:nvSpPr>
        <p:spPr bwMode="auto">
          <a:xfrm>
            <a:off x="1526908" y="1402780"/>
            <a:ext cx="7239985" cy="3034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1 to 3</a:t>
            </a:r>
            <a:r>
              <a:rPr lang="en-GB" sz="1600" b="1" kern="0" dirty="0">
                <a:solidFill>
                  <a:schemeClr val="tx1"/>
                </a:solidFill>
                <a:latin typeface="Chalkboard"/>
              </a:rPr>
              <a:t>. What was Saul intent on doing and what stopped him</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He wanted to bring all believers in the synagogues of Damascus to Jerusalem in bonds. </a:t>
            </a:r>
          </a:p>
          <a:p>
            <a:pPr algn="l">
              <a:lnSpc>
                <a:spcPts val="2300"/>
              </a:lnSpc>
              <a:spcBef>
                <a:spcPts val="0"/>
              </a:spcBef>
            </a:pPr>
            <a:r>
              <a:rPr lang="en-GB" sz="1600" kern="0" dirty="0">
                <a:solidFill>
                  <a:schemeClr val="tx1"/>
                </a:solidFill>
                <a:latin typeface="Chalkboard"/>
              </a:rPr>
              <a:t>He saw a bright light and he fell to the ground.</a:t>
            </a:r>
          </a:p>
          <a:p>
            <a:pPr algn="l">
              <a:lnSpc>
                <a:spcPts val="2300"/>
              </a:lnSpc>
              <a:spcBef>
                <a:spcPts val="0"/>
              </a:spcBef>
            </a:pPr>
            <a:r>
              <a:rPr lang="en-GB" sz="1600" b="1" kern="0" dirty="0" smtClean="0">
                <a:solidFill>
                  <a:schemeClr val="tx1"/>
                </a:solidFill>
                <a:latin typeface="Chalkboard"/>
              </a:rPr>
              <a:t>v 4 to 9</a:t>
            </a:r>
            <a:r>
              <a:rPr lang="en-GB" sz="1600" b="1" kern="0" dirty="0">
                <a:solidFill>
                  <a:schemeClr val="tx1"/>
                </a:solidFill>
                <a:latin typeface="Chalkboard"/>
              </a:rPr>
              <a:t>. What happened to Saul after he was stopped</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Jesus asked him why he was persecuting him. He was then told to go into Damascus and await instructions. He was blind and didn’t eat and drink anything for three days</a:t>
            </a:r>
            <a:r>
              <a:rPr lang="en-GB" sz="1600" kern="0" dirty="0" smtClean="0">
                <a:solidFill>
                  <a:schemeClr val="tx1"/>
                </a:solidFill>
                <a:latin typeface="Chalkboard"/>
              </a:rPr>
              <a:t>.</a:t>
            </a:r>
          </a:p>
          <a:p>
            <a:pPr algn="l">
              <a:lnSpc>
                <a:spcPts val="2300"/>
              </a:lnSpc>
              <a:spcBef>
                <a:spcPts val="0"/>
              </a:spcBef>
            </a:pPr>
            <a:r>
              <a:rPr lang="en-GB" sz="1600" b="1" kern="0" dirty="0" smtClean="0">
                <a:solidFill>
                  <a:schemeClr val="tx1"/>
                </a:solidFill>
                <a:latin typeface="Chalkboard"/>
              </a:rPr>
              <a:t>v 10 to 12</a:t>
            </a:r>
            <a:r>
              <a:rPr lang="en-GB" sz="1600" b="1" kern="0" dirty="0">
                <a:solidFill>
                  <a:schemeClr val="tx1"/>
                </a:solidFill>
                <a:latin typeface="Chalkboard"/>
              </a:rPr>
              <a:t>. What was Ananias told to do</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He was told where to find Saul and that he was to lay his hands on him to enable him to see again.</a:t>
            </a:r>
            <a:endParaRPr lang="en-GB" sz="1600" kern="0" dirty="0">
              <a:solidFill>
                <a:schemeClr val="tx1"/>
              </a:solidFill>
              <a:latin typeface="Chalkboard"/>
            </a:endParaRPr>
          </a:p>
        </p:txBody>
      </p:sp>
      <p:sp>
        <p:nvSpPr>
          <p:cNvPr id="16"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31 </a:t>
            </a:r>
            <a:r>
              <a:rPr lang="en-GB" sz="2000" b="1" kern="0" dirty="0" smtClean="0">
                <a:solidFill>
                  <a:srgbClr val="000000"/>
                </a:solidFill>
                <a:latin typeface="Chalkboard"/>
              </a:rPr>
              <a:t>Acts </a:t>
            </a:r>
            <a:r>
              <a:rPr lang="en-GB" sz="2000" b="1" kern="0" dirty="0" smtClean="0">
                <a:solidFill>
                  <a:srgbClr val="000000"/>
                </a:solidFill>
                <a:latin typeface="Chalkboard"/>
              </a:rPr>
              <a:t>9</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
                                            <p:txEl>
                                              <p:charRg st="461" end="56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5</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3" name="Subtitle 2"/>
          <p:cNvSpPr txBox="1">
            <a:spLocks/>
          </p:cNvSpPr>
          <p:nvPr/>
        </p:nvSpPr>
        <p:spPr bwMode="auto">
          <a:xfrm>
            <a:off x="1461015" y="1538227"/>
            <a:ext cx="7143434" cy="3471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a:t>
            </a:r>
            <a:r>
              <a:rPr lang="en-GB" sz="1600" b="1" kern="0" dirty="0" smtClean="0">
                <a:solidFill>
                  <a:schemeClr val="tx1"/>
                </a:solidFill>
                <a:latin typeface="Chalkboard"/>
              </a:rPr>
              <a:t>13 to 16</a:t>
            </a:r>
            <a:r>
              <a:rPr lang="en-GB" sz="1600" b="1" kern="0" dirty="0">
                <a:solidFill>
                  <a:schemeClr val="tx1"/>
                </a:solidFill>
                <a:latin typeface="Chalkboard"/>
              </a:rPr>
              <a:t>. What was Ananias’ response and what did the Lord say</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Ananias reminded the Lord of Saul’s intentions for the believers. The Lord told Ananias that he had chosen Saul to preach to many people and nations and that he would suffer in doing it. </a:t>
            </a:r>
            <a:endParaRPr lang="en-GB" sz="1600" kern="0" dirty="0" smtClean="0">
              <a:solidFill>
                <a:schemeClr val="tx1"/>
              </a:solidFill>
              <a:latin typeface="Chalkboard"/>
            </a:endParaRPr>
          </a:p>
          <a:p>
            <a:pPr algn="l">
              <a:lnSpc>
                <a:spcPts val="2300"/>
              </a:lnSpc>
              <a:spcBef>
                <a:spcPts val="0"/>
              </a:spcBef>
            </a:pPr>
            <a:r>
              <a:rPr lang="en-GB" sz="1600" b="1" kern="0" dirty="0" smtClean="0">
                <a:solidFill>
                  <a:schemeClr val="tx1"/>
                </a:solidFill>
                <a:latin typeface="Chalkboard"/>
              </a:rPr>
              <a:t>v 17 to 22</a:t>
            </a:r>
            <a:r>
              <a:rPr lang="en-GB" sz="1600" b="1" kern="0" dirty="0">
                <a:solidFill>
                  <a:schemeClr val="tx1"/>
                </a:solidFill>
                <a:latin typeface="Chalkboard"/>
              </a:rPr>
              <a:t>. What did Ananias tell Saul and what did Saul then do</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He told Saul that he had been sent to restore his sight and that he would be filled with the Holy Spirit. Saul was then baptised and began to preach</a:t>
            </a:r>
            <a:r>
              <a:rPr lang="en-GB" sz="1600" kern="0" dirty="0" smtClean="0">
                <a:solidFill>
                  <a:schemeClr val="tx1"/>
                </a:solidFill>
                <a:latin typeface="Chalkboard"/>
              </a:rPr>
              <a:t>.</a:t>
            </a:r>
          </a:p>
          <a:p>
            <a:pPr algn="l">
              <a:lnSpc>
                <a:spcPts val="2300"/>
              </a:lnSpc>
              <a:spcBef>
                <a:spcPts val="0"/>
              </a:spcBef>
            </a:pPr>
            <a:r>
              <a:rPr lang="en-GB" sz="1600" b="1" kern="0" dirty="0">
                <a:solidFill>
                  <a:schemeClr val="tx1"/>
                </a:solidFill>
                <a:latin typeface="Chalkboard"/>
              </a:rPr>
              <a:t>v 23 to 25. What was the Jews’ reaction to Saul’s conversion and what did he do</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The Jews wanted to kill </a:t>
            </a:r>
            <a:r>
              <a:rPr lang="en-GB" sz="1600" kern="0" dirty="0" smtClean="0">
                <a:solidFill>
                  <a:schemeClr val="tx1"/>
                </a:solidFill>
                <a:latin typeface="Chalkboard"/>
              </a:rPr>
              <a:t>him. He </a:t>
            </a:r>
            <a:r>
              <a:rPr lang="en-GB" sz="1600" kern="0" dirty="0">
                <a:solidFill>
                  <a:schemeClr val="tx1"/>
                </a:solidFill>
                <a:latin typeface="Chalkboard"/>
              </a:rPr>
              <a:t>then went to Jerusalem.</a:t>
            </a:r>
          </a:p>
          <a:p>
            <a:pPr algn="l">
              <a:lnSpc>
                <a:spcPts val="2300"/>
              </a:lnSpc>
              <a:spcBef>
                <a:spcPts val="0"/>
              </a:spcBef>
            </a:pPr>
            <a:endParaRPr lang="en-GB" sz="1600" kern="0" dirty="0">
              <a:solidFill>
                <a:schemeClr val="tx1"/>
              </a:solidFill>
              <a:latin typeface="Chalkboard"/>
            </a:endParaRPr>
          </a:p>
        </p:txBody>
      </p:sp>
      <p:sp>
        <p:nvSpPr>
          <p:cNvPr id="16"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31 </a:t>
            </a:r>
            <a:r>
              <a:rPr lang="en-GB" sz="2000" b="1" kern="0" dirty="0" smtClean="0">
                <a:solidFill>
                  <a:srgbClr val="000000"/>
                </a:solidFill>
                <a:latin typeface="Chalkboard"/>
              </a:rPr>
              <a:t>Acts </a:t>
            </a:r>
            <a:r>
              <a:rPr lang="en-GB" sz="2000" b="1" kern="0" dirty="0" smtClean="0">
                <a:solidFill>
                  <a:srgbClr val="000000"/>
                </a:solidFill>
                <a:latin typeface="Chalkboard"/>
              </a:rPr>
              <a:t>9</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charRg st="320" end="47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xEl>
                                              <p:charRg st="470" end="55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
                                            <p:txEl>
                                              <p:charRg st="551" end="60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6</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Subtitle 2"/>
          <p:cNvSpPr txBox="1">
            <a:spLocks/>
          </p:cNvSpPr>
          <p:nvPr/>
        </p:nvSpPr>
        <p:spPr bwMode="auto">
          <a:xfrm>
            <a:off x="1495320" y="1563638"/>
            <a:ext cx="7365751" cy="36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a:t>
            </a:r>
            <a:r>
              <a:rPr lang="en-GB" sz="1600" b="1" kern="0" dirty="0" smtClean="0">
                <a:solidFill>
                  <a:schemeClr val="tx1"/>
                </a:solidFill>
                <a:latin typeface="Chalkboard"/>
              </a:rPr>
              <a:t>26 </a:t>
            </a:r>
            <a:r>
              <a:rPr lang="en-GB" sz="1600" b="1" kern="0" dirty="0" smtClean="0">
                <a:solidFill>
                  <a:schemeClr val="tx1"/>
                </a:solidFill>
                <a:latin typeface="Chalkboard"/>
              </a:rPr>
              <a:t>to </a:t>
            </a:r>
            <a:r>
              <a:rPr lang="en-GB" sz="1600" b="1" kern="0" dirty="0" smtClean="0">
                <a:solidFill>
                  <a:schemeClr val="tx1"/>
                </a:solidFill>
                <a:latin typeface="Chalkboard"/>
              </a:rPr>
              <a:t>31. </a:t>
            </a:r>
            <a:r>
              <a:rPr lang="en-GB" sz="1600" b="1" kern="0" dirty="0">
                <a:solidFill>
                  <a:schemeClr val="tx1"/>
                </a:solidFill>
                <a:latin typeface="Chalkboard"/>
              </a:rPr>
              <a:t>What was the reaction of the believers in Jerusalem and what did Barnabas do about it</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The disciples didn't believe that he had become a disciple</a:t>
            </a:r>
            <a:r>
              <a:rPr lang="en-GB" sz="1600" kern="0" dirty="0" smtClean="0">
                <a:solidFill>
                  <a:schemeClr val="tx1"/>
                </a:solidFill>
                <a:latin typeface="Chalkboard"/>
              </a:rPr>
              <a:t>. Barnabas </a:t>
            </a:r>
            <a:r>
              <a:rPr lang="en-GB" sz="1600" kern="0" dirty="0">
                <a:solidFill>
                  <a:schemeClr val="tx1"/>
                </a:solidFill>
                <a:latin typeface="Chalkboard"/>
              </a:rPr>
              <a:t>told them about his conversion and how boldly he had been preaching.</a:t>
            </a:r>
          </a:p>
          <a:p>
            <a:pPr algn="l">
              <a:lnSpc>
                <a:spcPts val="2300"/>
              </a:lnSpc>
              <a:spcBef>
                <a:spcPts val="0"/>
              </a:spcBef>
            </a:pPr>
            <a:r>
              <a:rPr lang="en-GB" sz="1600" b="1" kern="0" dirty="0" smtClean="0">
                <a:solidFill>
                  <a:schemeClr val="tx1"/>
                </a:solidFill>
                <a:latin typeface="Chalkboard"/>
              </a:rPr>
              <a:t>v 32 to 35</a:t>
            </a:r>
            <a:r>
              <a:rPr lang="en-GB" sz="1600" b="1" kern="0" dirty="0">
                <a:solidFill>
                  <a:schemeClr val="tx1"/>
                </a:solidFill>
                <a:latin typeface="Chalkboard"/>
              </a:rPr>
              <a:t>. What was Aeneas’ problem and in whose name did Peter say he would heal him</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Aeneas had been bedridden for eight years. Peter said he would heal him in Jesus Christ’s name</a:t>
            </a:r>
            <a:r>
              <a:rPr lang="en-GB" sz="1600" kern="0" dirty="0" smtClean="0">
                <a:solidFill>
                  <a:schemeClr val="tx1"/>
                </a:solidFill>
                <a:latin typeface="Chalkboard"/>
              </a:rPr>
              <a:t>.</a:t>
            </a:r>
          </a:p>
        </p:txBody>
      </p:sp>
      <p:sp>
        <p:nvSpPr>
          <p:cNvPr id="16"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31 </a:t>
            </a:r>
            <a:r>
              <a:rPr lang="en-GB" sz="2000" b="1" kern="0" dirty="0" smtClean="0">
                <a:solidFill>
                  <a:srgbClr val="000000"/>
                </a:solidFill>
                <a:latin typeface="Chalkboard"/>
              </a:rPr>
              <a:t>Acts </a:t>
            </a:r>
            <a:r>
              <a:rPr lang="en-GB" sz="2000" b="1" kern="0" dirty="0" smtClean="0">
                <a:solidFill>
                  <a:srgbClr val="000000"/>
                </a:solidFill>
                <a:latin typeface="Chalkboard"/>
              </a:rPr>
              <a:t>9</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2310463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7</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Subtitle 2"/>
          <p:cNvSpPr txBox="1">
            <a:spLocks/>
          </p:cNvSpPr>
          <p:nvPr/>
        </p:nvSpPr>
        <p:spPr bwMode="auto">
          <a:xfrm>
            <a:off x="1482812" y="1419622"/>
            <a:ext cx="7121635" cy="36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a:solidFill>
                  <a:schemeClr val="tx1"/>
                </a:solidFill>
                <a:latin typeface="Chalkboard"/>
              </a:rPr>
              <a:t>v 36 and 37. What are we told about Tabitha and what happened to her?</a:t>
            </a:r>
          </a:p>
          <a:p>
            <a:pPr algn="l">
              <a:lnSpc>
                <a:spcPts val="2300"/>
              </a:lnSpc>
              <a:spcBef>
                <a:spcPts val="0"/>
              </a:spcBef>
            </a:pPr>
            <a:r>
              <a:rPr lang="en-GB" sz="1600" kern="0" dirty="0">
                <a:solidFill>
                  <a:schemeClr val="tx1"/>
                </a:solidFill>
                <a:latin typeface="Chalkboard"/>
              </a:rPr>
              <a:t>Tabitha was a woman who did many good works and acts of mercy. She became sick and died</a:t>
            </a:r>
            <a:r>
              <a:rPr lang="en-GB" sz="1600" kern="0" dirty="0" smtClean="0">
                <a:solidFill>
                  <a:schemeClr val="tx1"/>
                </a:solidFill>
                <a:latin typeface="Chalkboard"/>
              </a:rPr>
              <a:t>.</a:t>
            </a:r>
          </a:p>
          <a:p>
            <a:pPr algn="l">
              <a:lnSpc>
                <a:spcPts val="2300"/>
              </a:lnSpc>
              <a:spcBef>
                <a:spcPts val="0"/>
              </a:spcBef>
            </a:pPr>
            <a:r>
              <a:rPr lang="en-GB" sz="1600" b="1" kern="0" dirty="0" smtClean="0">
                <a:solidFill>
                  <a:schemeClr val="tx1"/>
                </a:solidFill>
                <a:latin typeface="Chalkboard"/>
              </a:rPr>
              <a:t>38</a:t>
            </a:r>
            <a:r>
              <a:rPr lang="en-GB" sz="1600" b="1" kern="0" dirty="0">
                <a:solidFill>
                  <a:schemeClr val="tx1"/>
                </a:solidFill>
                <a:latin typeface="Chalkboard"/>
              </a:rPr>
              <a:t>. How did the believers respond to her death</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They sent for Peter as he was nearby. </a:t>
            </a:r>
            <a:endParaRPr lang="en-GB" sz="1600" kern="0" dirty="0" smtClean="0">
              <a:solidFill>
                <a:schemeClr val="tx1"/>
              </a:solidFill>
              <a:latin typeface="Chalkboard"/>
            </a:endParaRPr>
          </a:p>
          <a:p>
            <a:pPr algn="l">
              <a:lnSpc>
                <a:spcPts val="2300"/>
              </a:lnSpc>
              <a:spcBef>
                <a:spcPts val="0"/>
              </a:spcBef>
            </a:pPr>
            <a:r>
              <a:rPr lang="en-GB" sz="1600" b="1" kern="0" dirty="0">
                <a:solidFill>
                  <a:schemeClr val="tx1"/>
                </a:solidFill>
                <a:latin typeface="Chalkboard"/>
              </a:rPr>
              <a:t>v 39 to 43. What did Peter do</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He came and sent the mourners away. He then raised Tabitha to life again.</a:t>
            </a:r>
            <a:endParaRPr lang="en-GB" sz="1600" kern="0" dirty="0" smtClean="0">
              <a:solidFill>
                <a:schemeClr val="tx1"/>
              </a:solidFill>
              <a:latin typeface="Chalkboard"/>
            </a:endParaRPr>
          </a:p>
          <a:p>
            <a:pPr algn="l">
              <a:lnSpc>
                <a:spcPts val="2300"/>
              </a:lnSpc>
              <a:spcBef>
                <a:spcPts val="0"/>
              </a:spcBef>
            </a:pPr>
            <a:endParaRPr lang="en-GB" sz="1600" b="1" kern="0" dirty="0">
              <a:solidFill>
                <a:schemeClr val="tx1"/>
              </a:solidFill>
              <a:latin typeface="Chalkboard"/>
            </a:endParaRPr>
          </a:p>
        </p:txBody>
      </p:sp>
      <p:sp>
        <p:nvSpPr>
          <p:cNvPr id="15"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31 </a:t>
            </a:r>
            <a:r>
              <a:rPr lang="en-GB" sz="2000" b="1" kern="0" dirty="0" smtClean="0">
                <a:solidFill>
                  <a:srgbClr val="000000"/>
                </a:solidFill>
                <a:latin typeface="Chalkboard"/>
              </a:rPr>
              <a:t>Acts </a:t>
            </a:r>
            <a:r>
              <a:rPr lang="en-GB" sz="2000" b="1" kern="0" dirty="0" smtClean="0">
                <a:solidFill>
                  <a:srgbClr val="000000"/>
                </a:solidFill>
                <a:latin typeface="Chalkboard"/>
              </a:rPr>
              <a:t>9</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95395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8</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endParaRPr lang="en-GB" sz="1600" b="1" kern="0" dirty="0" smtClean="0">
              <a:solidFill>
                <a:srgbClr val="000000"/>
              </a:solidFill>
              <a:latin typeface="Chalkboard"/>
            </a:endParaRP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4" name="TextBox 163"/>
          <p:cNvSpPr txBox="1"/>
          <p:nvPr/>
        </p:nvSpPr>
        <p:spPr>
          <a:xfrm>
            <a:off x="595655" y="2235731"/>
            <a:ext cx="1240042"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Acts 2 v 38</a:t>
            </a:r>
            <a:endParaRPr lang="en-GB" sz="1600" dirty="0">
              <a:solidFill>
                <a:srgbClr val="000000"/>
              </a:solidFill>
              <a:latin typeface="Chalkboard"/>
            </a:endParaRPr>
          </a:p>
        </p:txBody>
      </p:sp>
      <p:sp>
        <p:nvSpPr>
          <p:cNvPr id="165" name="TextBox 164"/>
          <p:cNvSpPr txBox="1"/>
          <p:nvPr/>
        </p:nvSpPr>
        <p:spPr>
          <a:xfrm>
            <a:off x="2384722" y="2235731"/>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The apostle Peter says that sins can be forgiven by baptism into his “name”.</a:t>
            </a:r>
            <a:endParaRPr lang="en-GB" sz="1600" dirty="0">
              <a:solidFill>
                <a:srgbClr val="000000"/>
              </a:solidFill>
              <a:latin typeface="Chalkboard"/>
            </a:endParaRPr>
          </a:p>
        </p:txBody>
      </p:sp>
      <p:sp>
        <p:nvSpPr>
          <p:cNvPr id="16" name="TextBox 15"/>
          <p:cNvSpPr txBox="1"/>
          <p:nvPr/>
        </p:nvSpPr>
        <p:spPr>
          <a:xfrm>
            <a:off x="631429" y="2900559"/>
            <a:ext cx="1712745"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Acts 3 v 6 and 7, 4 v 10</a:t>
            </a:r>
            <a:endParaRPr lang="en-GB" sz="1600" dirty="0">
              <a:solidFill>
                <a:srgbClr val="000000"/>
              </a:solidFill>
              <a:latin typeface="Chalkboard"/>
            </a:endParaRPr>
          </a:p>
        </p:txBody>
      </p:sp>
      <p:sp>
        <p:nvSpPr>
          <p:cNvPr id="17" name="TextBox 16"/>
          <p:cNvSpPr txBox="1"/>
          <p:nvPr/>
        </p:nvSpPr>
        <p:spPr>
          <a:xfrm>
            <a:off x="2423667" y="2905498"/>
            <a:ext cx="5787678"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People receive healing through the “name of Jesus Christ”..</a:t>
            </a:r>
            <a:endParaRPr lang="en-GB" sz="1600" dirty="0">
              <a:solidFill>
                <a:srgbClr val="000000"/>
              </a:solidFill>
              <a:latin typeface="Chalkboard"/>
            </a:endParaRPr>
          </a:p>
        </p:txBody>
      </p:sp>
      <p:sp>
        <p:nvSpPr>
          <p:cNvPr id="18" name="TextBox 17"/>
          <p:cNvSpPr txBox="1"/>
          <p:nvPr/>
        </p:nvSpPr>
        <p:spPr>
          <a:xfrm>
            <a:off x="627732" y="3703718"/>
            <a:ext cx="1207966"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Acts 8 v 12</a:t>
            </a:r>
            <a:endParaRPr lang="en-GB" sz="1600" dirty="0">
              <a:solidFill>
                <a:srgbClr val="000000"/>
              </a:solidFill>
              <a:latin typeface="Chalkboard"/>
            </a:endParaRPr>
          </a:p>
        </p:txBody>
      </p:sp>
      <p:sp>
        <p:nvSpPr>
          <p:cNvPr id="19" name="TextBox 18"/>
          <p:cNvSpPr txBox="1"/>
          <p:nvPr/>
        </p:nvSpPr>
        <p:spPr>
          <a:xfrm>
            <a:off x="2419969" y="3708657"/>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The message that the apostles teach involves the things concerning the “name of Jesus Christ”.. </a:t>
            </a:r>
            <a:endParaRPr lang="en-GB" sz="1600" dirty="0">
              <a:solidFill>
                <a:srgbClr val="000000"/>
              </a:solidFill>
              <a:latin typeface="Chalkboard"/>
            </a:endParaRPr>
          </a:p>
        </p:txBody>
      </p:sp>
      <p:sp>
        <p:nvSpPr>
          <p:cNvPr id="21" name="Subtitle 2"/>
          <p:cNvSpPr txBox="1">
            <a:spLocks/>
          </p:cNvSpPr>
          <p:nvPr/>
        </p:nvSpPr>
        <p:spPr bwMode="auto">
          <a:xfrm>
            <a:off x="1491518" y="1059582"/>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a:solidFill>
                  <a:srgbClr val="333333"/>
                </a:solidFill>
                <a:latin typeface="Chalkboard"/>
              </a:rPr>
              <a:t>Related theme from v </a:t>
            </a:r>
            <a:r>
              <a:rPr lang="en-GB" sz="1600" b="1" dirty="0" smtClean="0">
                <a:solidFill>
                  <a:srgbClr val="333333"/>
                </a:solidFill>
                <a:latin typeface="Chalkboard"/>
              </a:rPr>
              <a:t>34: </a:t>
            </a:r>
            <a:endParaRPr lang="en-GB" sz="1600" b="1" dirty="0" smtClean="0">
              <a:solidFill>
                <a:srgbClr val="333333"/>
              </a:solidFill>
              <a:latin typeface="Chalkboard"/>
            </a:endParaRPr>
          </a:p>
          <a:p>
            <a:pPr marL="457200" lvl="1" indent="0">
              <a:buClr>
                <a:srgbClr val="000000"/>
              </a:buClr>
              <a:buNone/>
            </a:pPr>
            <a:r>
              <a:rPr lang="en-GB" sz="1600" b="1" dirty="0">
                <a:solidFill>
                  <a:srgbClr val="333333"/>
                </a:solidFill>
                <a:latin typeface="Chalkboard"/>
              </a:rPr>
              <a:t>The significance of Jesus’ name.</a:t>
            </a:r>
            <a:endParaRPr lang="en-GB" sz="1600" b="1" dirty="0">
              <a:solidFill>
                <a:srgbClr val="333333"/>
              </a:solidFill>
              <a:latin typeface="Chalkboard"/>
            </a:endParaRPr>
          </a:p>
        </p:txBody>
      </p:sp>
      <p:sp>
        <p:nvSpPr>
          <p:cNvPr id="27"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31 </a:t>
            </a:r>
            <a:r>
              <a:rPr lang="en-GB" sz="2000" b="1" kern="0" dirty="0" smtClean="0">
                <a:solidFill>
                  <a:srgbClr val="000000"/>
                </a:solidFill>
                <a:latin typeface="Chalkboard"/>
              </a:rPr>
              <a:t>Acts </a:t>
            </a:r>
            <a:r>
              <a:rPr lang="en-GB" sz="2000" b="1" kern="0" dirty="0" smtClean="0">
                <a:solidFill>
                  <a:srgbClr val="000000"/>
                </a:solidFill>
                <a:latin typeface="Chalkboard"/>
              </a:rPr>
              <a:t>9</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4070092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9</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endParaRPr lang="en-GB" sz="1600" b="1" kern="0" dirty="0" smtClean="0">
              <a:solidFill>
                <a:srgbClr val="000000"/>
              </a:solidFill>
              <a:latin typeface="Chalkboard"/>
            </a:endParaRP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4" name="TextBox 163"/>
          <p:cNvSpPr txBox="1"/>
          <p:nvPr/>
        </p:nvSpPr>
        <p:spPr>
          <a:xfrm>
            <a:off x="595656" y="2235731"/>
            <a:ext cx="1384056"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Acts 26 v 9</a:t>
            </a:r>
            <a:endParaRPr lang="en-GB" sz="1600" dirty="0">
              <a:solidFill>
                <a:srgbClr val="000000"/>
              </a:solidFill>
              <a:latin typeface="Chalkboard"/>
            </a:endParaRPr>
          </a:p>
        </p:txBody>
      </p:sp>
      <p:sp>
        <p:nvSpPr>
          <p:cNvPr id="165" name="TextBox 164"/>
          <p:cNvSpPr txBox="1"/>
          <p:nvPr/>
        </p:nvSpPr>
        <p:spPr>
          <a:xfrm>
            <a:off x="2384722" y="2235731"/>
            <a:ext cx="5787678" cy="830997"/>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When describing how he persecuted believers before his conversion, Paul says he was at that time acting against the “name of Jesus”.</a:t>
            </a:r>
            <a:endParaRPr lang="en-GB" sz="1600" dirty="0">
              <a:solidFill>
                <a:srgbClr val="000000"/>
              </a:solidFill>
              <a:latin typeface="Chalkboard"/>
            </a:endParaRPr>
          </a:p>
        </p:txBody>
      </p:sp>
      <p:sp>
        <p:nvSpPr>
          <p:cNvPr id="16" name="TextBox 15"/>
          <p:cNvSpPr txBox="1"/>
          <p:nvPr/>
        </p:nvSpPr>
        <p:spPr>
          <a:xfrm>
            <a:off x="631429" y="3059583"/>
            <a:ext cx="1492299"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1 Corinthians 1 v 2</a:t>
            </a:r>
            <a:endParaRPr lang="en-GB" sz="1600" dirty="0">
              <a:solidFill>
                <a:srgbClr val="000000"/>
              </a:solidFill>
              <a:latin typeface="Chalkboard"/>
            </a:endParaRPr>
          </a:p>
        </p:txBody>
      </p:sp>
      <p:sp>
        <p:nvSpPr>
          <p:cNvPr id="17" name="TextBox 16"/>
          <p:cNvSpPr txBox="1"/>
          <p:nvPr/>
        </p:nvSpPr>
        <p:spPr>
          <a:xfrm>
            <a:off x="2423667" y="3064522"/>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Paul says that believers call on the “name of Jesus Christ” for their salvation.</a:t>
            </a:r>
            <a:endParaRPr lang="en-GB" sz="1600" dirty="0">
              <a:solidFill>
                <a:srgbClr val="000000"/>
              </a:solidFill>
              <a:latin typeface="Chalkboard"/>
            </a:endParaRPr>
          </a:p>
        </p:txBody>
      </p:sp>
      <p:sp>
        <p:nvSpPr>
          <p:cNvPr id="18" name="TextBox 17"/>
          <p:cNvSpPr txBox="1"/>
          <p:nvPr/>
        </p:nvSpPr>
        <p:spPr>
          <a:xfrm>
            <a:off x="627732" y="3703718"/>
            <a:ext cx="1427394"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Philippians 2 v 9 to 11</a:t>
            </a:r>
            <a:endParaRPr lang="en-GB" sz="1600" dirty="0">
              <a:solidFill>
                <a:srgbClr val="000000"/>
              </a:solidFill>
              <a:latin typeface="Chalkboard"/>
            </a:endParaRPr>
          </a:p>
        </p:txBody>
      </p:sp>
      <p:sp>
        <p:nvSpPr>
          <p:cNvPr id="19" name="TextBox 18"/>
          <p:cNvSpPr txBox="1"/>
          <p:nvPr/>
        </p:nvSpPr>
        <p:spPr>
          <a:xfrm>
            <a:off x="2419969" y="3708657"/>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Ultimately everything will acknowledge all that the “name of Jesus” stands for.</a:t>
            </a:r>
            <a:endParaRPr lang="en-GB" sz="1600" dirty="0">
              <a:solidFill>
                <a:srgbClr val="000000"/>
              </a:solidFill>
              <a:latin typeface="Chalkboard"/>
            </a:endParaRPr>
          </a:p>
        </p:txBody>
      </p:sp>
      <p:sp>
        <p:nvSpPr>
          <p:cNvPr id="23" name="Subtitle 2"/>
          <p:cNvSpPr txBox="1">
            <a:spLocks/>
          </p:cNvSpPr>
          <p:nvPr/>
        </p:nvSpPr>
        <p:spPr bwMode="auto">
          <a:xfrm>
            <a:off x="1491518" y="1059582"/>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a:solidFill>
                  <a:srgbClr val="333333"/>
                </a:solidFill>
                <a:latin typeface="Chalkboard"/>
              </a:rPr>
              <a:t>Related theme from v </a:t>
            </a:r>
            <a:r>
              <a:rPr lang="en-GB" sz="1600" b="1" dirty="0" smtClean="0">
                <a:solidFill>
                  <a:srgbClr val="333333"/>
                </a:solidFill>
                <a:latin typeface="Chalkboard"/>
              </a:rPr>
              <a:t>34: </a:t>
            </a:r>
            <a:endParaRPr lang="en-GB" sz="1600" b="1" dirty="0" smtClean="0">
              <a:solidFill>
                <a:srgbClr val="333333"/>
              </a:solidFill>
              <a:latin typeface="Chalkboard"/>
            </a:endParaRPr>
          </a:p>
          <a:p>
            <a:pPr marL="457200" lvl="1" indent="0">
              <a:buClr>
                <a:srgbClr val="000000"/>
              </a:buClr>
              <a:buNone/>
            </a:pPr>
            <a:r>
              <a:rPr lang="en-GB" sz="1600" b="1" dirty="0">
                <a:solidFill>
                  <a:srgbClr val="333333"/>
                </a:solidFill>
                <a:latin typeface="Chalkboard"/>
              </a:rPr>
              <a:t>The significance of Jesus’ </a:t>
            </a:r>
            <a:r>
              <a:rPr lang="en-GB" sz="1600" b="1" dirty="0" smtClean="0">
                <a:solidFill>
                  <a:srgbClr val="333333"/>
                </a:solidFill>
                <a:latin typeface="Chalkboard"/>
              </a:rPr>
              <a:t>name.</a:t>
            </a:r>
            <a:endParaRPr lang="en-GB" sz="1600" b="1" dirty="0">
              <a:solidFill>
                <a:srgbClr val="333333"/>
              </a:solidFill>
              <a:latin typeface="Chalkboard"/>
            </a:endParaRPr>
          </a:p>
        </p:txBody>
      </p:sp>
      <p:sp>
        <p:nvSpPr>
          <p:cNvPr id="24"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31 </a:t>
            </a:r>
            <a:r>
              <a:rPr lang="en-GB" sz="2000" b="1" kern="0" dirty="0" smtClean="0">
                <a:solidFill>
                  <a:srgbClr val="000000"/>
                </a:solidFill>
                <a:latin typeface="Chalkboard"/>
              </a:rPr>
              <a:t>Acts </a:t>
            </a:r>
            <a:r>
              <a:rPr lang="en-GB" sz="2000" b="1" kern="0" dirty="0" smtClean="0">
                <a:solidFill>
                  <a:srgbClr val="000000"/>
                </a:solidFill>
                <a:latin typeface="Chalkboard"/>
              </a:rPr>
              <a:t>9</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2847083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2673</TotalTime>
  <Words>748</Words>
  <Application>Microsoft Office PowerPoint</Application>
  <PresentationFormat>On-screen Show (16:9)</PresentationFormat>
  <Paragraphs>130</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cp:lastModifiedBy>
  <cp:revision>218</cp:revision>
  <dcterms:created xsi:type="dcterms:W3CDTF">2020-04-16T13:12:45Z</dcterms:created>
  <dcterms:modified xsi:type="dcterms:W3CDTF">2020-04-22T11:37:21Z</dcterms:modified>
</cp:coreProperties>
</file>