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70" r:id="rId3"/>
    <p:sldId id="271" r:id="rId4"/>
    <p:sldId id="263" r:id="rId5"/>
    <p:sldId id="264" r:id="rId6"/>
    <p:sldId id="277" r:id="rId7"/>
    <p:sldId id="266" r:id="rId8"/>
    <p:sldId id="278" r:id="rId9"/>
    <p:sldId id="279" r:id="rId10"/>
    <p:sldId id="267" r:id="rId11"/>
    <p:sldId id="280" r:id="rId12"/>
    <p:sldId id="281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Bible verses</a:t>
            </a:r>
            <a:r>
              <a:rPr lang="en-GB" baseline="0" dirty="0" smtClean="0"/>
              <a:t> about “Signs in the sun, moon and stars” follow if the subject is raised.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21/04/2020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21/04/2020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21/04/2020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21/04/2020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21/04/2020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19 Mark 13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10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19 Mark 13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11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7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4. Bible verses about signs in the sun</a:t>
            </a:r>
          </a:p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Moon and stars (v 24 and 25):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88728" y="1779662"/>
            <a:ext cx="5849788" cy="2785378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17686" y="1771289"/>
            <a:ext cx="1512168" cy="2785378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89021" y="2320067"/>
            <a:ext cx="151216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Isaiah 13 v 9 to 11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8840" y="2320067"/>
            <a:ext cx="5787678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destruction of ancient Babylon is described symbolically as the darkening of the sun, moon and stars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89694" y="3171746"/>
            <a:ext cx="159903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pl-PL" sz="1600" dirty="0">
                <a:solidFill>
                  <a:srgbClr val="000000"/>
                </a:solidFill>
                <a:latin typeface="Chalkboard"/>
              </a:rPr>
              <a:t>Ezekiel 32 v 7 to 9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24220" y="3160625"/>
            <a:ext cx="5787678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end of Egypt as a superpower is described symbolically as the darkening of the sun, moon and stars.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19 Mark 13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52210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7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4. Bible verses about signs in the sun</a:t>
            </a:r>
          </a:p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Moon and stars (v 24 and 25):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88728" y="1779662"/>
            <a:ext cx="5849788" cy="2785378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17686" y="1771289"/>
            <a:ext cx="1512168" cy="2785378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ts val="2100"/>
              </a:lnSpc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89021" y="2320067"/>
            <a:ext cx="151216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pl-PL" sz="1600" dirty="0">
                <a:solidFill>
                  <a:srgbClr val="000000"/>
                </a:solidFill>
                <a:latin typeface="Chalkboard"/>
              </a:rPr>
              <a:t>Jeremiah 4 v 23 to 26 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18840" y="2320067"/>
            <a:ext cx="5787678" cy="610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end of the kingdom of Judah is described symbolically as the darkening of the sun, moon and stars.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9694" y="3171746"/>
            <a:ext cx="159903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Joel 3 v 14 to 16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24220" y="3160625"/>
            <a:ext cx="5787678" cy="87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ts val="2100"/>
              </a:lnSpc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The </a:t>
            </a:r>
            <a:r>
              <a:rPr lang="en-GB" sz="1600" dirty="0">
                <a:solidFill>
                  <a:srgbClr val="000000"/>
                </a:solidFill>
                <a:latin typeface="Chalkboard"/>
              </a:rPr>
              <a:t>prophet Joel describes the destruction of the enemies of Israel symbolically as the darkening of the sun, moon and stars.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19 Mark 13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136167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19 Mark 13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 bwMode="auto">
          <a:xfrm>
            <a:off x="1425450" y="1563638"/>
            <a:ext cx="6400800" cy="3109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buClr>
                <a:srgbClr val="000000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What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Jesus said about the destruction of the temple</a:t>
            </a:r>
          </a:p>
          <a:p>
            <a:pPr marL="285750" indent="-285750" algn="l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Warnings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and signs that the disciples should be aware of</a:t>
            </a:r>
          </a:p>
          <a:p>
            <a:pPr marL="285750" indent="-285750" algn="l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Signs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Jesus gave about his return</a:t>
            </a:r>
          </a:p>
          <a:p>
            <a:pPr marL="285750" indent="-285750" algn="l">
              <a:lnSpc>
                <a:spcPts val="26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How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Jesus encouraged his disciples</a:t>
            </a: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1. Let us read Mark 13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19 Mark 13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19 Mark 13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 bwMode="auto">
          <a:xfrm>
            <a:off x="1242142" y="1395372"/>
            <a:ext cx="7523811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342900" indent="-342900" algn="l">
              <a:lnSpc>
                <a:spcPts val="2500"/>
              </a:lnSpc>
              <a:spcBef>
                <a:spcPts val="0"/>
              </a:spcBef>
              <a:buFont typeface="Century Gothic" pitchFamily="34" charset="0"/>
              <a:buAutoNum type="arabicPeriod"/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did Jesus say would happen to the temple and then what did the disciples ask him?</a:t>
            </a: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Jesus told them that the temple would be totally destroyed.</a:t>
            </a: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They asked when this would be and what sign there would be before it happened.</a:t>
            </a: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2. What warnings did Jesus give?</a:t>
            </a: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Jesus warned them to look for:</a:t>
            </a:r>
          </a:p>
          <a:p>
            <a:pPr marL="1028700" lvl="1">
              <a:lnSpc>
                <a:spcPts val="25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false </a:t>
            </a:r>
            <a:r>
              <a:rPr lang="en-GB" sz="1600" kern="0" dirty="0" err="1" smtClean="0">
                <a:solidFill>
                  <a:schemeClr val="tx1"/>
                </a:solidFill>
                <a:latin typeface="Chalkboard"/>
              </a:rPr>
              <a:t>christs</a:t>
            </a:r>
            <a:endParaRPr lang="en-GB" sz="1600" kern="0" dirty="0" smtClean="0">
              <a:solidFill>
                <a:schemeClr val="tx1"/>
              </a:solidFill>
              <a:latin typeface="Chalkboard"/>
            </a:endParaRPr>
          </a:p>
          <a:p>
            <a:pPr marL="1028700" lvl="1">
              <a:lnSpc>
                <a:spcPts val="25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wars and rumours of wars</a:t>
            </a:r>
          </a:p>
          <a:p>
            <a:pPr marL="1028700" lvl="1">
              <a:lnSpc>
                <a:spcPts val="25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earthquakes and famines</a:t>
            </a:r>
          </a:p>
          <a:p>
            <a:pPr marL="1028700" lvl="1">
              <a:lnSpc>
                <a:spcPts val="25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persecution and problems from relatives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19 Mark 13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8" name="Subtitle 2"/>
          <p:cNvSpPr txBox="1">
            <a:spLocks/>
          </p:cNvSpPr>
          <p:nvPr/>
        </p:nvSpPr>
        <p:spPr bwMode="auto">
          <a:xfrm>
            <a:off x="1425450" y="1430014"/>
            <a:ext cx="7192696" cy="3471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b="1" kern="0" smtClean="0">
                <a:solidFill>
                  <a:schemeClr val="tx1"/>
                </a:solidFill>
                <a:latin typeface="Chalkboard"/>
              </a:rPr>
              <a:t>3. What advice did Jesus give about leaving Jerusalem?</a:t>
            </a: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kern="0" smtClean="0">
                <a:solidFill>
                  <a:schemeClr val="tx1"/>
                </a:solidFill>
                <a:latin typeface="Chalkboard"/>
              </a:rPr>
              <a:t>When they saw the “abomination of desolation" standing in the wrong place they needed to flee to the mountains immediately. </a:t>
            </a: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kern="0" smtClean="0">
                <a:solidFill>
                  <a:schemeClr val="tx1"/>
                </a:solidFill>
                <a:latin typeface="Chalkboard"/>
              </a:rPr>
              <a:t>They were not to collect anything from their houses. They were to pray that this would not be in the winter.</a:t>
            </a: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b="1" kern="0" smtClean="0">
                <a:solidFill>
                  <a:schemeClr val="tx1"/>
                </a:solidFill>
                <a:latin typeface="Chalkboard"/>
              </a:rPr>
              <a:t>4. What further warnings did Jesus give?</a:t>
            </a: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kern="0" smtClean="0">
                <a:solidFill>
                  <a:schemeClr val="tx1"/>
                </a:solidFill>
                <a:latin typeface="Chalkboard"/>
              </a:rPr>
              <a:t>They were to expect tribulation and then be ready to ignore false christs.</a:t>
            </a: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b="1" kern="0" smtClean="0">
                <a:solidFill>
                  <a:schemeClr val="tx1"/>
                </a:solidFill>
                <a:latin typeface="Chalkboard"/>
              </a:rPr>
              <a:t>5. What did Jesus then go on to talk about?</a:t>
            </a: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kern="0" smtClean="0">
                <a:solidFill>
                  <a:schemeClr val="tx1"/>
                </a:solidFill>
                <a:latin typeface="Chalkboard"/>
              </a:rPr>
              <a:t>Then they would see signs in the sun, moon and stars followed by his return when his chosen ones would be gathered together.</a:t>
            </a:r>
          </a:p>
          <a:p>
            <a:pPr algn="l">
              <a:lnSpc>
                <a:spcPts val="2500"/>
              </a:lnSpc>
              <a:spcBef>
                <a:spcPts val="0"/>
              </a:spcBef>
            </a:pPr>
            <a:endParaRPr lang="en-GB" sz="1600" b="1" kern="0" dirty="0" smtClean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19 Mark 13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8" name="Subtitle 2"/>
          <p:cNvSpPr txBox="1">
            <a:spLocks/>
          </p:cNvSpPr>
          <p:nvPr/>
        </p:nvSpPr>
        <p:spPr bwMode="auto">
          <a:xfrm>
            <a:off x="1417877" y="1635645"/>
            <a:ext cx="7365751" cy="36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smtClean="0">
                <a:solidFill>
                  <a:schemeClr val="tx1"/>
                </a:solidFill>
                <a:latin typeface="Chalkboard"/>
              </a:rPr>
              <a:t>6. What was the message of the fig tree parable?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smtClean="0">
                <a:solidFill>
                  <a:schemeClr val="tx1"/>
                </a:solidFill>
                <a:latin typeface="Chalkboard"/>
              </a:rPr>
              <a:t>As sure as a fig tree producing leaves indicated summer, so these signs would be certain.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smtClean="0">
                <a:solidFill>
                  <a:schemeClr val="tx1"/>
                </a:solidFill>
                <a:latin typeface="Chalkboard"/>
              </a:rPr>
              <a:t>7. What did Jesus tell his disciples to do?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smtClean="0">
                <a:solidFill>
                  <a:schemeClr val="tx1"/>
                </a:solidFill>
                <a:latin typeface="Chalkboard"/>
              </a:rPr>
              <a:t>He encouraged his followers always to be ready for his return as no one knew exactly when it would be. He told them to stay awake and watch.</a:t>
            </a:r>
            <a:endParaRPr lang="en-GB" sz="1600" kern="0" dirty="0" smtClean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310463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91518" y="1059582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26 and 27: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Jesus Christ will return to the earth.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2401146" y="1851670"/>
            <a:ext cx="5673774" cy="270586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noProof="0" dirty="0" smtClean="0">
              <a:ln>
                <a:noFill/>
              </a:ln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17877" y="1836811"/>
            <a:ext cx="1724397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noProof="0" dirty="0" smtClean="0">
              <a:ln>
                <a:noFill/>
              </a:ln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722538" y="2235731"/>
            <a:ext cx="1462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Matthew 24 v 30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2431258" y="2235731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After a sign has appeared and everyone on earth mourns, Jesus will come on clouds with power and great glory.</a:t>
            </a:r>
          </a:p>
        </p:txBody>
      </p:sp>
      <p:sp>
        <p:nvSpPr>
          <p:cNvPr id="166" name="TextBox 165"/>
          <p:cNvSpPr txBox="1"/>
          <p:nvPr/>
        </p:nvSpPr>
        <p:spPr>
          <a:xfrm>
            <a:off x="707851" y="2954874"/>
            <a:ext cx="1610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Matthew 25 v 31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2423668" y="2942144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en-GB" sz="1600" dirty="0">
                <a:latin typeface="Chalkboard"/>
              </a:rPr>
              <a:t>Jesus will come in God’s glory with his angels and sit on his throne.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722538" y="3682662"/>
            <a:ext cx="1595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Matthew 26 v 27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2463256" y="3673257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Chalkboard"/>
              </a:rPr>
              <a:t>Jesus will come in God’s glory with his angels to render to people according to what they have done</a:t>
            </a:r>
            <a:r>
              <a:rPr lang="en-GB" sz="1600" dirty="0" smtClean="0">
                <a:latin typeface="Chalkboard"/>
              </a:rPr>
              <a:t>.</a:t>
            </a:r>
            <a:endParaRPr lang="en-GB" sz="1600" dirty="0">
              <a:latin typeface="Chalkboard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19 Mark 13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0"/>
      <p:bldP spid="166" grpId="0"/>
      <p:bldP spid="167" grpId="0"/>
      <p:bldP spid="168" grpId="0"/>
      <p:bldP spid="1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91518" y="1059582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26 and 27:</a:t>
            </a:r>
          </a:p>
          <a:p>
            <a:pPr marL="457200" lvl="1" indent="0">
              <a:buClr>
                <a:srgbClr val="000000"/>
              </a:buClr>
              <a:buFont typeface="Century Gothic" pitchFamily="34" charset="0"/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Jesus Christ will return to the earth.</a:t>
            </a:r>
          </a:p>
          <a:p>
            <a:pPr marL="457200" lvl="1" indent="0">
              <a:buClr>
                <a:srgbClr val="000000"/>
              </a:buClr>
              <a:buFont typeface="Century Gothic" pitchFamily="34" charset="0"/>
              <a:buNone/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2401146" y="1851670"/>
            <a:ext cx="5673774" cy="270586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17877" y="1836811"/>
            <a:ext cx="1724397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788798" y="2242357"/>
            <a:ext cx="14628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Mark 8 v 38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2431258" y="2235731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When he comes in his Father’s glory, Jesus will be ashamed of those who have been ashamed of him.</a:t>
            </a:r>
          </a:p>
        </p:txBody>
      </p:sp>
      <p:sp>
        <p:nvSpPr>
          <p:cNvPr id="166" name="TextBox 165"/>
          <p:cNvSpPr txBox="1"/>
          <p:nvPr/>
        </p:nvSpPr>
        <p:spPr>
          <a:xfrm>
            <a:off x="740981" y="2954874"/>
            <a:ext cx="10558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Acts 1 v 10 &amp; 11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2423668" y="2942144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disciples who saw Jesus go were assured that he would come back in the same way.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722538" y="3682662"/>
            <a:ext cx="15955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2 Timothy 4 v 1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2463256" y="3673257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Jesus will judge the living and the dead when he appears in his Kingdom.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19 Mark 13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185740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0"/>
      <p:bldP spid="166" grpId="0"/>
      <p:bldP spid="167" grpId="0"/>
      <p:bldP spid="168" grpId="0"/>
      <p:bldP spid="1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91518" y="1059582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26 and 27:</a:t>
            </a:r>
          </a:p>
          <a:p>
            <a:pPr marL="457200" lvl="1" indent="0">
              <a:buClr>
                <a:srgbClr val="000000"/>
              </a:buClr>
              <a:buFont typeface="Century Gothic" pitchFamily="34" charset="0"/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Jesus Christ will return to the earth.</a:t>
            </a:r>
          </a:p>
          <a:p>
            <a:pPr marL="457200" lvl="1" indent="0">
              <a:buClr>
                <a:srgbClr val="000000"/>
              </a:buClr>
              <a:buFont typeface="Century Gothic" pitchFamily="34" charset="0"/>
              <a:buNone/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2401146" y="1851670"/>
            <a:ext cx="5673774" cy="270586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17877" y="1836811"/>
            <a:ext cx="1724397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64259" y="2235731"/>
            <a:ext cx="17243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i-FI" sz="1600" dirty="0">
                <a:solidFill>
                  <a:srgbClr val="000000"/>
                </a:solidFill>
                <a:latin typeface="Chalkboard"/>
              </a:rPr>
              <a:t>1 Thessalonians 4 v 16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2431258" y="2235731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Jesus will descend from heaven with much noise and the dead in Christ will be raised.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19 Mark 13</a:t>
            </a:r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185740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0"/>
    </p:bld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1429</TotalTime>
  <Words>847</Words>
  <Application>Microsoft Office PowerPoint</Application>
  <PresentationFormat>On-screen Show (16:9)</PresentationFormat>
  <Paragraphs>207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113</cp:revision>
  <dcterms:created xsi:type="dcterms:W3CDTF">2020-04-16T13:12:45Z</dcterms:created>
  <dcterms:modified xsi:type="dcterms:W3CDTF">2020-04-21T10:50:26Z</dcterms:modified>
</cp:coreProperties>
</file>