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0" r:id="rId3"/>
    <p:sldId id="271" r:id="rId4"/>
    <p:sldId id="263" r:id="rId5"/>
    <p:sldId id="264" r:id="rId6"/>
    <p:sldId id="277" r:id="rId7"/>
    <p:sldId id="280" r:id="rId8"/>
    <p:sldId id="281" r:id="rId9"/>
    <p:sldId id="266" r:id="rId10"/>
    <p:sldId id="282" r:id="rId11"/>
    <p:sldId id="267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20/04/2020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20/04/2020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21 Mark 15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theme:</a:t>
            </a:r>
          </a:p>
          <a:p>
            <a:pPr marL="457200" lvl="1" indent="0">
              <a:buClr>
                <a:srgbClr val="000000"/>
              </a:buClr>
              <a:buFont typeface="Century Gothic" pitchFamily="34" charset="0"/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Jesus' crucifixion fulfilled Old Testament predictions.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2401146" y="1851670"/>
            <a:ext cx="5673774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Prediction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17877" y="1850063"/>
            <a:ext cx="1724397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Verses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76723" y="2235730"/>
            <a:ext cx="14784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Psalm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69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21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predicts Matthew 27 v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48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431258" y="2235731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would be offered vinegar to drink.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21 Mark 15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5656" y="3363837"/>
            <a:ext cx="16466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Isaiah 53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9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predicts Matthew 27 v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38, 44, 57 to 60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64053" y="3363838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would be associated with wicked men (the two robbers) and rich men (Joseph of Arimathea).</a:t>
            </a:r>
          </a:p>
        </p:txBody>
      </p:sp>
    </p:spTree>
    <p:extLst>
      <p:ext uri="{BB962C8B-B14F-4D97-AF65-F5344CB8AC3E}">
        <p14:creationId xmlns:p14="http://schemas.microsoft.com/office/powerpoint/2010/main" val="407009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11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21 Mark 15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21 Mark 15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61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333333"/>
                </a:solidFill>
                <a:latin typeface="Chalkboard"/>
              </a:rPr>
              <a:t>Jesus</a:t>
            </a:r>
            <a:r>
              <a:rPr lang="en-GB" sz="1600" dirty="0">
                <a:solidFill>
                  <a:srgbClr val="333333"/>
                </a:solidFill>
                <a:latin typeface="Chalkboard"/>
              </a:rPr>
              <a:t>’ trial before Pilate</a:t>
            </a:r>
          </a:p>
          <a:p>
            <a:pPr marL="285750" indent="-285750" algn="l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333333"/>
                </a:solidFill>
                <a:latin typeface="Chalkboard"/>
              </a:rPr>
              <a:t>People’s </a:t>
            </a:r>
            <a:r>
              <a:rPr lang="en-GB" sz="1600" dirty="0">
                <a:solidFill>
                  <a:srgbClr val="333333"/>
                </a:solidFill>
                <a:latin typeface="Chalkboard"/>
              </a:rPr>
              <a:t>reactions to Jesus’ crucifixion </a:t>
            </a:r>
          </a:p>
          <a:p>
            <a:pPr marL="285750" indent="-285750" algn="l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333333"/>
                </a:solidFill>
                <a:latin typeface="Chalkboard"/>
              </a:rPr>
              <a:t>Old </a:t>
            </a:r>
            <a:r>
              <a:rPr lang="en-GB" sz="1600" dirty="0">
                <a:solidFill>
                  <a:srgbClr val="333333"/>
                </a:solidFill>
                <a:latin typeface="Chalkboard"/>
              </a:rPr>
              <a:t>Testament prophecies being fulfilled</a:t>
            </a: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1. Let us read Mark 15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21 Mark 15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21 Mark 15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64530" y="1390796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3. What did Pilate ask Jesus when the chief priests brought accusations against him?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Pilate asked him, “Are you the King of the Jews?”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4 and 5. How did Pilate react when he saw Jesus’ response to the accusations?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was amazed that Jesus didn’t defend himself.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6 to 15. What did Pilate say and do in response to the people’s request?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As he usually released a prisoner at the feast, he offered to release Jesus. When the people wanted Barabbas instead, he had Jesus flogged and handed him over to be crucified.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21 Mark 15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75656" y="1435714"/>
            <a:ext cx="7379793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16 to 25.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What did the soldiers do to Jesus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They: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clothed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him as a king putting on him a crown of thorns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abused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him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compelled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Simon of Cyrene to carry his cross to Golgotha where they crucified him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offered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him wine with myrrh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cast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lots for his 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clothes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21 Mark 15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 bwMode="auto">
          <a:xfrm>
            <a:off x="1435997" y="1358689"/>
            <a:ext cx="7365751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26 to 28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How was Scripture fulfilled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600"/>
              </a:lnSpc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was crucified with two robbers fulfilling the Scripture “He was counted with transgressors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.”</a:t>
            </a:r>
          </a:p>
          <a:p>
            <a:pPr algn="l">
              <a:lnSpc>
                <a:spcPts val="2600"/>
              </a:lnSpc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29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and 30. How did passers-by react?</a:t>
            </a:r>
          </a:p>
          <a:p>
            <a:pPr algn="l">
              <a:lnSpc>
                <a:spcPts val="2600"/>
              </a:lnSpc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mocked and said “Ha! You who destroy the temple, and build it in three days, save yourself, and come down from the cross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!”</a:t>
            </a:r>
          </a:p>
          <a:p>
            <a:pPr algn="l">
              <a:lnSpc>
                <a:spcPts val="2600"/>
              </a:lnSpc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31 and 32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How did the chief priests and scribes react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600"/>
              </a:lnSpc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said “He saved others. He can’t save himself. Let the Christ, the King of Israel, now come down from the cross, that we may see and believe him.”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31046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  <a:defRPr/>
            </a:pPr>
            <a:r>
              <a:rPr lang="en-GB" sz="1800" b="1" kern="0" dirty="0" smtClean="0">
                <a:solidFill>
                  <a:srgbClr val="333333"/>
                </a:solidFill>
                <a:latin typeface="Chalkboard"/>
              </a:rPr>
              <a:t>2. Questions</a:t>
            </a:r>
          </a:p>
          <a:p>
            <a:pPr algn="l">
              <a:buClr>
                <a:srgbClr val="000000"/>
              </a:buClr>
              <a:defRPr/>
            </a:pPr>
            <a:endParaRPr lang="en-GB" sz="1800" i="1" kern="0" dirty="0" smtClean="0">
              <a:solidFill>
                <a:srgbClr val="333333"/>
              </a:solidFill>
            </a:endParaRPr>
          </a:p>
          <a:p>
            <a:pPr algn="l">
              <a:buClr>
                <a:srgbClr val="000000"/>
              </a:buClr>
              <a:defRPr/>
            </a:pPr>
            <a:endParaRPr lang="en-GB" sz="18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21 Mark 15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6" name="Subtitle 2"/>
          <p:cNvSpPr txBox="1">
            <a:spLocks/>
          </p:cNvSpPr>
          <p:nvPr/>
        </p:nvSpPr>
        <p:spPr bwMode="auto">
          <a:xfrm>
            <a:off x="1435997" y="1563638"/>
            <a:ext cx="7365751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33 and 34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Jesus say at the ninth hour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Jesus said “Eloi, Eloi, lama </a:t>
            </a:r>
            <a:r>
              <a:rPr lang="en-GB" sz="1600" kern="0" dirty="0" err="1">
                <a:solidFill>
                  <a:schemeClr val="tx1"/>
                </a:solidFill>
                <a:latin typeface="Chalkboard"/>
              </a:rPr>
              <a:t>sabachthani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?” which is, “My God, my God, why have you forsaken me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?”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35 to 41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How did people respond to the events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Some said Jesus was calling Elijah.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 centurion said “Truly this man was the Son of God!”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Women watched at a distance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68193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 bwMode="auto">
          <a:xfrm>
            <a:off x="1425450" y="1707654"/>
            <a:ext cx="7365751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42 to 47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Joseph of Arimathea do after Jesus died? </a:t>
            </a: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Joseph asked Pilate for the body of Jesus. He then wound his body in a linen cloth and put him in a tomb and rolled a stone against the 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door.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21 Mark 15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68193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Jesus' crucifixion fulfilled Old Testament predictions.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2401146" y="1851670"/>
            <a:ext cx="5673774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halkboard"/>
              </a:rPr>
              <a:t>Prediction</a:t>
            </a:r>
            <a:endParaRPr kumimoji="0" lang="en-GB" sz="16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17877" y="1850063"/>
            <a:ext cx="1724397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halkboard"/>
              </a:rPr>
              <a:t>Verses</a:t>
            </a:r>
            <a:endParaRPr kumimoji="0" lang="en-GB" sz="16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76723" y="2235730"/>
            <a:ext cx="14784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Psalm 22 v 18 predicts Matthew 27 v 35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2431258" y="2235731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Lots would be cast for Jesus’ garments. 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21 Mark 15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5656" y="3363837"/>
            <a:ext cx="14784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Psalm 22 v </a:t>
            </a:r>
            <a:r>
              <a:rPr lang="en-GB" sz="1600" dirty="0" smtClean="0">
                <a:latin typeface="Chalkboard"/>
              </a:rPr>
              <a:t>8 </a:t>
            </a:r>
            <a:r>
              <a:rPr lang="en-GB" sz="1600" dirty="0">
                <a:latin typeface="Chalkboard"/>
              </a:rPr>
              <a:t>predicts Matthew 27 v </a:t>
            </a:r>
            <a:r>
              <a:rPr lang="en-GB" sz="1600" dirty="0" smtClean="0">
                <a:latin typeface="Chalkboard"/>
              </a:rPr>
              <a:t>43</a:t>
            </a:r>
            <a:endParaRPr lang="en-GB" sz="1600" dirty="0">
              <a:latin typeface="Chalkboard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50191" y="3363838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People would mock Jesus challenging the Lord’s trust in God.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23" grpId="0"/>
    </p:bld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1555</TotalTime>
  <Words>672</Words>
  <Application>Microsoft Office PowerPoint</Application>
  <PresentationFormat>On-screen Show (16:9)</PresentationFormat>
  <Paragraphs>138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131</cp:revision>
  <dcterms:created xsi:type="dcterms:W3CDTF">2020-04-16T13:12:45Z</dcterms:created>
  <dcterms:modified xsi:type="dcterms:W3CDTF">2020-04-20T15:42:35Z</dcterms:modified>
</cp:coreProperties>
</file>