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70" r:id="rId3"/>
    <p:sldId id="271" r:id="rId4"/>
    <p:sldId id="263" r:id="rId5"/>
    <p:sldId id="264" r:id="rId6"/>
    <p:sldId id="277" r:id="rId7"/>
    <p:sldId id="278" r:id="rId8"/>
    <p:sldId id="266" r:id="rId9"/>
    <p:sldId id="275" r:id="rId10"/>
    <p:sldId id="267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19/04/2020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19/04/2020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19/04/2020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19/04/2020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19/04/2020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2007535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12 Mark 6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10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12 Mark 6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4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12 Mark 6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43" name="Subtitle 2"/>
          <p:cNvSpPr txBox="1">
            <a:spLocks/>
          </p:cNvSpPr>
          <p:nvPr/>
        </p:nvSpPr>
        <p:spPr bwMode="auto">
          <a:xfrm>
            <a:off x="1391914" y="1563638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How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Jesus’ relatives and own townspeople reacted to his message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Jesus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sending his disciples out to preach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death of John the Baptiser</a:t>
            </a:r>
          </a:p>
          <a:p>
            <a:pPr marL="285750" indent="-285750" algn="l"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Examples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of Jesus’ attitude to and concern for people</a:t>
            </a: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Mark 6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12 Mark 6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3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12 Mark 6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40" name="Subtitle 2"/>
          <p:cNvSpPr txBox="1">
            <a:spLocks/>
          </p:cNvSpPr>
          <p:nvPr/>
        </p:nvSpPr>
        <p:spPr bwMode="auto">
          <a:xfrm>
            <a:off x="1126546" y="1491630"/>
            <a:ext cx="7523811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6.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How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did Jesus’ relatives and townsfolk react to his message?</a:t>
            </a:r>
          </a:p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people of Jesus’ own town were astonished but didn’t value him or believe in him.</a:t>
            </a:r>
          </a:p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7 to 11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instructions did Jesus give the twelve when he sent them out?</a:t>
            </a:r>
          </a:p>
          <a:p>
            <a:pPr algn="l">
              <a:lnSpc>
                <a:spcPts val="24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said: </a:t>
            </a:r>
          </a:p>
          <a:p>
            <a:pPr marL="285750" indent="-285750" algn="l">
              <a:lnSpc>
                <a:spcPts val="24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should take nothing for their journey, except a staff</a:t>
            </a:r>
          </a:p>
          <a:p>
            <a:pPr marL="285750" indent="-285750" algn="l">
              <a:lnSpc>
                <a:spcPts val="24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were to stay in one house until they left</a:t>
            </a:r>
          </a:p>
          <a:p>
            <a:pPr marL="285750" indent="-285750" algn="l">
              <a:lnSpc>
                <a:spcPts val="24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if anyone wouldn’t receive them or hear them, they were to shake off the dust that was under their feet for a testimony against them</a:t>
            </a:r>
          </a:p>
          <a:p>
            <a:pPr algn="l">
              <a:lnSpc>
                <a:spcPts val="2400"/>
              </a:lnSpc>
              <a:spcBef>
                <a:spcPts val="0"/>
              </a:spcBef>
            </a:pP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12 Mark 6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36" name="Subtitle 2"/>
          <p:cNvSpPr txBox="1">
            <a:spLocks/>
          </p:cNvSpPr>
          <p:nvPr/>
        </p:nvSpPr>
        <p:spPr bwMode="auto">
          <a:xfrm>
            <a:off x="1394483" y="1556893"/>
            <a:ext cx="7523811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12 and 13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was their message?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preached that people should repent. 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14 to 16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Who did people think that Jesus was?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King Herod thought he was John the Baptiser risen from the dead.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Others thought he was Elijah or one of the prophets. 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17 to 29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Why was John put to death?</a:t>
            </a:r>
          </a:p>
          <a:p>
            <a:pPr algn="l">
              <a:lnSpc>
                <a:spcPts val="26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John told Herod he shouldn’t have Herodias, his brother’s wife. At a birthday supper on Herod’s birthday, Herodias conspired to have John killed. 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12 Mark 6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416593" y="1457144"/>
            <a:ext cx="7365751" cy="3976251"/>
          </a:xfrm>
        </p:spPr>
        <p:txBody>
          <a:bodyPr/>
          <a:lstStyle/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30 to 32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dirty="0">
                <a:solidFill>
                  <a:schemeClr val="tx1"/>
                </a:solidFill>
                <a:latin typeface="Chalkboard"/>
              </a:rPr>
              <a:t>What did Jesus want the apostles to do and why? </a:t>
            </a:r>
            <a:endParaRPr lang="en-GB" sz="1600" b="1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dirty="0">
                <a:solidFill>
                  <a:schemeClr val="tx1"/>
                </a:solidFill>
                <a:latin typeface="Chalkboard"/>
              </a:rPr>
              <a:t>He wanted them to have a rest because they were so busy they didn’t have time to eat</a:t>
            </a: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33 to 44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dirty="0">
                <a:solidFill>
                  <a:schemeClr val="tx1"/>
                </a:solidFill>
                <a:latin typeface="Chalkboard"/>
              </a:rPr>
              <a:t>How did Jesus react to the huge crowds and what did he do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dirty="0">
                <a:solidFill>
                  <a:schemeClr val="tx1"/>
                </a:solidFill>
                <a:latin typeface="Chalkboard"/>
              </a:rPr>
              <a:t>Jesus had compassion on them, because they were like sheep without a shepherd. He asked his disciples to feed the crowd. After praying, he then fed them from five loaves and two fish. </a:t>
            </a:r>
            <a:endParaRPr lang="en-GB" sz="160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b="1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45 and 46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dirty="0">
                <a:solidFill>
                  <a:schemeClr val="tx1"/>
                </a:solidFill>
                <a:latin typeface="Chalkboard"/>
              </a:rPr>
              <a:t>What did Jesus do after feeding the large number of people</a:t>
            </a: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500"/>
              </a:lnSpc>
              <a:spcBef>
                <a:spcPts val="0"/>
              </a:spcBef>
            </a:pPr>
            <a:r>
              <a:rPr lang="en-GB" sz="1600" dirty="0">
                <a:solidFill>
                  <a:schemeClr val="tx1"/>
                </a:solidFill>
                <a:latin typeface="Chalkboard"/>
              </a:rPr>
              <a:t>He sent the disciples off in a boat, sent the multitudes away and then went up a mountain to pray. </a:t>
            </a:r>
            <a:endParaRPr lang="en-GB" sz="1600" dirty="0" smtClean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31046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12 Mark 6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 bwMode="auto">
          <a:xfrm>
            <a:off x="1414361" y="1439277"/>
            <a:ext cx="7365751" cy="39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47 to 51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happened to the disciples and Jesus?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were struggling rowing against a strong headwind. They were afraid when they saw Jesus and thought he was a ghost. They were amazed when he calmed the wind. 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52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Why should they not have been so afraid and amazed at what Jesus did?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They should have remembered the power Jesus had shown when feeding 5,000 men. 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53 to 56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happened when Jesus arrived at </a:t>
            </a:r>
            <a:r>
              <a:rPr lang="en-GB" sz="1600" b="1" kern="0" dirty="0" err="1" smtClean="0">
                <a:solidFill>
                  <a:schemeClr val="tx1"/>
                </a:solidFill>
                <a:latin typeface="Chalkboard"/>
              </a:rPr>
              <a:t>Gennesaret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When Jesus and the disciples reached the other side of the lake, many ill people were brought to him and he healed them.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09976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41 and 42: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Repentance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34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12 Mark 6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2674765" y="1792129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791496" y="1783755"/>
            <a:ext cx="1724397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989672" y="2209320"/>
            <a:ext cx="1462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Ezekiel 18 v 30 and 31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2704877" y="2209320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prophet Ezekiel, through God’s appeal to Israel, defines repentance and its necessity.</a:t>
            </a:r>
          </a:p>
        </p:txBody>
      </p:sp>
      <p:sp>
        <p:nvSpPr>
          <p:cNvPr id="139" name="TextBox 138"/>
          <p:cNvSpPr txBox="1"/>
          <p:nvPr/>
        </p:nvSpPr>
        <p:spPr>
          <a:xfrm>
            <a:off x="981470" y="3007975"/>
            <a:ext cx="15344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Mark 1 v 14 and 15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2697287" y="2995245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also calls people to repentance during his ministry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996157" y="3782145"/>
            <a:ext cx="1462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Luke 5 v 31 and 32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2736875" y="3772740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Jesus’ ministry caters for a universal human need – forgiveness of sins following repentance.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139" grpId="0"/>
      <p:bldP spid="140" grpId="0"/>
      <p:bldP spid="141" grpId="0"/>
      <p:bldP spid="1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79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41 and 42: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Repentance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8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12 Mark 6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571286" y="1707654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83568" y="1699280"/>
            <a:ext cx="1728844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948165" y="2124845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b-NO" sz="1600" dirty="0">
                <a:solidFill>
                  <a:srgbClr val="000000"/>
                </a:solidFill>
                <a:latin typeface="Chalkboard"/>
              </a:rPr>
              <a:t>Luke 13 v 1 to 5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2601398" y="2124843"/>
            <a:ext cx="5787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When his attention is drawn to the untimely death of some contemporary people, Jesus says that repentance is essential for a long-term future. 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926503" y="3087679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b-NO" sz="1600" dirty="0">
                <a:solidFill>
                  <a:srgbClr val="000000"/>
                </a:solidFill>
                <a:latin typeface="Chalkboard"/>
              </a:rPr>
              <a:t>Luke 24 v 45 to 47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854849" y="3827783"/>
            <a:ext cx="15835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3 v 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19,  </a:t>
            </a:r>
            <a:r>
              <a:rPr lang="en-GB" sz="1600" dirty="0">
                <a:solidFill>
                  <a:srgbClr val="000000"/>
                </a:solidFill>
                <a:latin typeface="Chalkboard"/>
              </a:rPr>
              <a:t>26 v 19 and 20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2601398" y="3078812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tells his disciples that preaching of repentance should continue in his name.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2571286" y="3818260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Jesus’ apostles carry out this commission and preach repentance throughout the Roman Empire.</a:t>
            </a:r>
          </a:p>
        </p:txBody>
      </p:sp>
    </p:spTree>
    <p:extLst>
      <p:ext uri="{BB962C8B-B14F-4D97-AF65-F5344CB8AC3E}">
        <p14:creationId xmlns:p14="http://schemas.microsoft.com/office/powerpoint/2010/main" val="162500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1235</TotalTime>
  <Words>774</Words>
  <Application>Microsoft Office PowerPoint</Application>
  <PresentationFormat>On-screen Show (16:9)</PresentationFormat>
  <Paragraphs>136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82</cp:revision>
  <dcterms:created xsi:type="dcterms:W3CDTF">2020-04-16T13:12:45Z</dcterms:created>
  <dcterms:modified xsi:type="dcterms:W3CDTF">2020-04-19T20:07:06Z</dcterms:modified>
</cp:coreProperties>
</file>