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0" r:id="rId3"/>
    <p:sldId id="271" r:id="rId4"/>
    <p:sldId id="263" r:id="rId5"/>
    <p:sldId id="264" r:id="rId6"/>
    <p:sldId id="277" r:id="rId7"/>
    <p:sldId id="278" r:id="rId8"/>
    <p:sldId id="266" r:id="rId9"/>
    <p:sldId id="275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26A4-804C-4A9B-AEC9-A164EE5F15F5}" type="datetimeFigureOut">
              <a:rPr lang="en-GB" smtClean="0"/>
              <a:t>19/04/2020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C2654-9F2F-4EE6-8960-8A8F70BB0E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47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C2654-9F2F-4EE6-8960-8A8F70BB0E0A}" type="slidenum">
              <a:rPr lang="en-GB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19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0" name="Line 18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099" name="Rectangle 27"/>
          <p:cNvSpPr>
            <a:spLocks noGrp="1" noChangeArrowheads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Century Gothic" pitchFamily="34" charset="0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3AE3EAE-4331-4A0A-AFB2-6F7CFB61B82F}" type="datetime1">
              <a:rPr lang="en-GB" smtClean="0"/>
              <a:t>19/04/2020</a:t>
            </a:fld>
            <a:endParaRPr lang="en-GB"/>
          </a:p>
        </p:txBody>
      </p:sp>
      <p:sp>
        <p:nvSpPr>
          <p:cNvPr id="3105" name="Rectangle 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3106" name="Rectangle 3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4698207"/>
            <a:ext cx="2133600" cy="288131"/>
          </a:xfrm>
        </p:spPr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60CB75-5D38-4A2C-BB8F-5490F8447F5D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9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D9490F-3E72-4D18-B232-FCFF23BA85C5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24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0F9D5F-D86B-4024-A2D8-C06013EEB54C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999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E686C4-8C74-4C58-96BE-A623C96B0684}" type="datetime1">
              <a:rPr lang="en-GB" smtClean="0"/>
              <a:t>19/04/2020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7086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B90E-9489-42CA-BC83-A3C368875A4C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2266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ACEB83-0C13-4532-938C-47B0EB1550CE}" type="datetime1">
              <a:rPr lang="en-GB" smtClean="0"/>
              <a:t>19/04/2020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8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09BCB5-6252-4573-AE97-8D57E600895D}" type="datetime1">
              <a:rPr lang="en-GB" smtClean="0"/>
              <a:t>19/04/2020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1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A93477-4BB0-4E1C-899A-7221FA24AB95}" type="datetime1">
              <a:rPr lang="en-GB" smtClean="0"/>
              <a:t>19/04/2020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8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49B69D-3A1C-4F08-A0CF-A39E9C290EB4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87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3D4787-FE8D-494C-A9BB-AD9B5E0CCE4D}" type="datetime1">
              <a:rPr lang="en-GB" smtClean="0"/>
              <a:t>19/04/2020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10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0"/>
            <a:ext cx="9144000" cy="5143500"/>
            <a:chOff x="0" y="0"/>
            <a:chExt cx="5760" cy="4320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1968" y="4224"/>
              <a:ext cx="3792" cy="96"/>
            </a:xfrm>
            <a:prstGeom prst="rect">
              <a:avLst/>
            </a:prstGeom>
            <a:gradFill rotWithShape="0">
              <a:gsLst>
                <a:gs pos="0">
                  <a:srgbClr val="EBD7FF"/>
                </a:gs>
                <a:gs pos="100000">
                  <a:srgbClr val="0099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20" y="1248"/>
              <a:ext cx="240" cy="2688"/>
            </a:xfrm>
            <a:prstGeom prst="rect">
              <a:avLst/>
            </a:prstGeom>
            <a:gradFill rotWithShape="0">
              <a:gsLst>
                <a:gs pos="0">
                  <a:srgbClr val="C1E7CE"/>
                </a:gs>
                <a:gs pos="100000">
                  <a:srgbClr val="339966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3312"/>
              <a:ext cx="288" cy="9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0" y="3408"/>
              <a:ext cx="288" cy="912"/>
            </a:xfrm>
            <a:prstGeom prst="rect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20" y="0"/>
              <a:ext cx="240" cy="124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3600" y="0"/>
              <a:ext cx="1920" cy="192"/>
            </a:xfrm>
            <a:prstGeom prst="rect">
              <a:avLst/>
            </a:prstGeom>
            <a:solidFill>
              <a:srgbClr val="CAC9A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8" name="Rectangle 14"/>
            <p:cNvSpPr>
              <a:spLocks noChangeArrowheads="1"/>
            </p:cNvSpPr>
            <p:nvPr/>
          </p:nvSpPr>
          <p:spPr bwMode="auto">
            <a:xfrm>
              <a:off x="288" y="192"/>
              <a:ext cx="336" cy="48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39" name="Rectangle 15"/>
            <p:cNvSpPr>
              <a:spLocks noChangeArrowheads="1"/>
            </p:cNvSpPr>
            <p:nvPr/>
          </p:nvSpPr>
          <p:spPr bwMode="auto">
            <a:xfrm>
              <a:off x="0" y="672"/>
              <a:ext cx="288" cy="2640"/>
            </a:xfrm>
            <a:prstGeom prst="rect">
              <a:avLst/>
            </a:prstGeom>
            <a:gradFill rotWithShape="0">
              <a:gsLst>
                <a:gs pos="0">
                  <a:srgbClr val="C1AE8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0" y="192"/>
              <a:ext cx="288" cy="48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0" y="0"/>
              <a:ext cx="624" cy="192"/>
            </a:xfrm>
            <a:prstGeom prst="rect">
              <a:avLst/>
            </a:prstGeom>
            <a:solidFill>
              <a:srgbClr val="99CC00"/>
            </a:solidFill>
            <a:ln w="1905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624" y="0"/>
              <a:ext cx="2976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en-US" altLang="en-US" sz="2400">
                <a:latin typeface="굴림" pitchFamily="50" charset="-127"/>
              </a:endParaRPr>
            </a:p>
          </p:txBody>
        </p:sp>
        <p:sp>
          <p:nvSpPr>
            <p:cNvPr id="1043" name="Line 19"/>
            <p:cNvSpPr>
              <a:spLocks noChangeShapeType="1"/>
            </p:cNvSpPr>
            <p:nvPr/>
          </p:nvSpPr>
          <p:spPr bwMode="auto">
            <a:xfrm flipV="1">
              <a:off x="288" y="192"/>
              <a:ext cx="0" cy="4128"/>
            </a:xfrm>
            <a:prstGeom prst="line">
              <a:avLst/>
            </a:prstGeom>
            <a:noFill/>
            <a:ln w="762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4" name="Line 20"/>
            <p:cNvSpPr>
              <a:spLocks noChangeShapeType="1"/>
            </p:cNvSpPr>
            <p:nvPr/>
          </p:nvSpPr>
          <p:spPr bwMode="auto">
            <a:xfrm>
              <a:off x="288" y="4224"/>
              <a:ext cx="5472" cy="0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5520" y="0"/>
              <a:ext cx="0" cy="4224"/>
            </a:xfrm>
            <a:prstGeom prst="line">
              <a:avLst/>
            </a:prstGeom>
            <a:noFill/>
            <a:ln w="571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6" name="Line 22"/>
            <p:cNvSpPr>
              <a:spLocks noChangeShapeType="1"/>
            </p:cNvSpPr>
            <p:nvPr/>
          </p:nvSpPr>
          <p:spPr bwMode="auto">
            <a:xfrm>
              <a:off x="0" y="192"/>
              <a:ext cx="5760" cy="0"/>
            </a:xfrm>
            <a:prstGeom prst="line">
              <a:avLst/>
            </a:prstGeom>
            <a:noFill/>
            <a:ln w="3810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7" name="Line 23"/>
            <p:cNvSpPr>
              <a:spLocks noChangeShapeType="1"/>
            </p:cNvSpPr>
            <p:nvPr/>
          </p:nvSpPr>
          <p:spPr bwMode="auto">
            <a:xfrm flipH="1">
              <a:off x="3600" y="288"/>
              <a:ext cx="216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3600" y="0"/>
              <a:ext cx="0" cy="288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49" name="Line 25"/>
            <p:cNvSpPr>
              <a:spLocks noChangeShapeType="1"/>
            </p:cNvSpPr>
            <p:nvPr/>
          </p:nvSpPr>
          <p:spPr bwMode="auto">
            <a:xfrm>
              <a:off x="5520" y="1248"/>
              <a:ext cx="24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auto">
            <a:xfrm>
              <a:off x="624" y="0"/>
              <a:ext cx="0" cy="672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H="1">
              <a:off x="0" y="672"/>
              <a:ext cx="624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2" name="Line 28"/>
            <p:cNvSpPr>
              <a:spLocks noChangeShapeType="1"/>
            </p:cNvSpPr>
            <p:nvPr/>
          </p:nvSpPr>
          <p:spPr bwMode="auto">
            <a:xfrm flipV="1">
              <a:off x="1680" y="3936"/>
              <a:ext cx="0" cy="384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3" name="Line 29"/>
            <p:cNvSpPr>
              <a:spLocks noChangeShapeType="1"/>
            </p:cNvSpPr>
            <p:nvPr/>
          </p:nvSpPr>
          <p:spPr bwMode="auto">
            <a:xfrm>
              <a:off x="1680" y="3936"/>
              <a:ext cx="4080" cy="0"/>
            </a:xfrm>
            <a:prstGeom prst="line">
              <a:avLst/>
            </a:prstGeom>
            <a:noFill/>
            <a:ln w="19050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H="1">
              <a:off x="0" y="3312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55" name="Line 31"/>
            <p:cNvSpPr>
              <a:spLocks noChangeShapeType="1"/>
            </p:cNvSpPr>
            <p:nvPr/>
          </p:nvSpPr>
          <p:spPr bwMode="auto">
            <a:xfrm flipH="1">
              <a:off x="0" y="3408"/>
              <a:ext cx="288" cy="0"/>
            </a:xfrm>
            <a:prstGeom prst="line">
              <a:avLst/>
            </a:prstGeom>
            <a:noFill/>
            <a:ln w="2857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05979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98207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6A627E77-7189-4C90-BB96-82DA6C4A0A12}" type="datetime1">
              <a:rPr lang="en-GB" smtClean="0"/>
              <a:t>19/04/2020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98207"/>
            <a:ext cx="2895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understandyourbible.org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00588"/>
            <a:ext cx="2133600" cy="288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3C520B5-213A-4CB4-BF22-D563061A535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bg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800">
          <a:solidFill>
            <a:schemeClr val="bg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400">
          <a:solidFill>
            <a:schemeClr val="bg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Century Gothic" pitchFamily="34" charset="0"/>
        <a:buChar char="□"/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 smtClean="0">
                <a:solidFill>
                  <a:schemeClr val="tx1"/>
                </a:solidFill>
                <a:latin typeface="Chalkboard"/>
              </a:rPr>
              <a:t>Understand your Bible</a:t>
            </a:r>
            <a:endParaRPr lang="en-GB" sz="28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 bwMode="auto">
          <a:xfrm>
            <a:off x="1425450" y="2007535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Welcome</a:t>
            </a:r>
            <a:endParaRPr kumimoji="0" lang="en-GB" sz="40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 smtClean="0">
                <a:solidFill>
                  <a:schemeClr val="tx1"/>
                </a:solidFill>
                <a:latin typeface="Chalkboard"/>
              </a:rPr>
              <a:t>understandyourbible.org</a:t>
            </a:r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 smtClean="0">
                <a:solidFill>
                  <a:schemeClr val="tx1"/>
                </a:solidFill>
                <a:latin typeface="Chalkboard"/>
              </a:rPr>
              <a:t>1</a:t>
            </a:fld>
            <a:endParaRPr lang="en-GB" sz="120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12 Mark 6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1561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10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258213" y="1820314"/>
            <a:ext cx="6400800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Comments or questions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12 Mark 6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4941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2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12 Mark 6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43" name="Subtitle 2"/>
          <p:cNvSpPr txBox="1">
            <a:spLocks/>
          </p:cNvSpPr>
          <p:nvPr/>
        </p:nvSpPr>
        <p:spPr bwMode="auto">
          <a:xfrm>
            <a:off x="1391914" y="1563638"/>
            <a:ext cx="6400800" cy="189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What we will see in this chapter: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How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Jesus’ relatives and own townspeople reacted to his message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Jesus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sending his disciples out to preach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The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death of John the Baptiser</a:t>
            </a:r>
          </a:p>
          <a:p>
            <a:pPr marL="285750" indent="-285750" algn="l"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Examples </a:t>
            </a:r>
            <a:r>
              <a:rPr lang="en-GB" sz="1600" dirty="0">
                <a:solidFill>
                  <a:schemeClr val="tx1"/>
                </a:solidFill>
                <a:latin typeface="Chalkboard"/>
              </a:rPr>
              <a:t>of Jesus’ attitude to and concern for people</a:t>
            </a:r>
          </a:p>
        </p:txBody>
      </p:sp>
    </p:spTree>
    <p:extLst>
      <p:ext uri="{BB962C8B-B14F-4D97-AF65-F5344CB8AC3E}">
        <p14:creationId xmlns:p14="http://schemas.microsoft.com/office/powerpoint/2010/main" val="106426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3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 bwMode="auto">
          <a:xfrm>
            <a:off x="1043608" y="1820314"/>
            <a:ext cx="7056784" cy="921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1. Let us read Mark 6</a:t>
            </a:r>
            <a:endParaRPr kumimoji="0" lang="en-GB" sz="3600" b="1" i="0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12 Mark 6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28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4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12 Mark 6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40" name="Subtitle 2"/>
          <p:cNvSpPr txBox="1">
            <a:spLocks/>
          </p:cNvSpPr>
          <p:nvPr/>
        </p:nvSpPr>
        <p:spPr bwMode="auto">
          <a:xfrm>
            <a:off x="1126546" y="1491630"/>
            <a:ext cx="7523811" cy="3034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v 1 to 6.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How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did Jesus’ relatives and townsfolk react to his message?</a:t>
            </a:r>
          </a:p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 people of Jesus’ own town were astonished but didn’t value him or believe in him.</a:t>
            </a:r>
          </a:p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7 to 11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instructions did Jesus give the twelve when he sent them out?</a:t>
            </a:r>
          </a:p>
          <a:p>
            <a:pPr algn="l">
              <a:lnSpc>
                <a:spcPts val="24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He said: </a:t>
            </a:r>
          </a:p>
          <a:p>
            <a:pPr marL="285750" indent="-285750" algn="l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should take nothing for their journey, except a staff</a:t>
            </a:r>
          </a:p>
          <a:p>
            <a:pPr marL="285750" indent="-285750" algn="l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were to stay in one house until they left</a:t>
            </a:r>
          </a:p>
          <a:p>
            <a:pPr marL="285750" indent="-285750" algn="l">
              <a:lnSpc>
                <a:spcPts val="24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if anyone wouldn’t receive them or hear them, they were to shake off the dust that was under their feet for a testimony against them</a:t>
            </a:r>
          </a:p>
          <a:p>
            <a:pPr algn="l">
              <a:lnSpc>
                <a:spcPts val="2400"/>
              </a:lnSpc>
              <a:spcBef>
                <a:spcPts val="0"/>
              </a:spcBef>
            </a:pP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5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12 Mark 6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36" name="Subtitle 2"/>
          <p:cNvSpPr txBox="1">
            <a:spLocks/>
          </p:cNvSpPr>
          <p:nvPr/>
        </p:nvSpPr>
        <p:spPr bwMode="auto">
          <a:xfrm>
            <a:off x="1394483" y="1556893"/>
            <a:ext cx="7523811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12 and 13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was their message?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preached that people should repent. 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14 to 16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Who did people think that Jesus was?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King Herod thought he was John the Baptiser risen from the dead.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Others thought he was Elijah or one of the prophets. 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17 to 29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Why was John put to death?</a:t>
            </a:r>
          </a:p>
          <a:p>
            <a:pPr algn="l">
              <a:lnSpc>
                <a:spcPts val="26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John told Herod he shouldn’t have Herodias, his brother’s wife. At a birthday supper on Herod’s birthday, Herodias conspired to have John killed. 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6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12 Mark 6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416593" y="1457144"/>
            <a:ext cx="7365751" cy="3976251"/>
          </a:xfrm>
        </p:spPr>
        <p:txBody>
          <a:bodyPr/>
          <a:lstStyle/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30 to 32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dirty="0">
                <a:solidFill>
                  <a:schemeClr val="tx1"/>
                </a:solidFill>
                <a:latin typeface="Chalkboard"/>
              </a:rPr>
              <a:t>What did Jesus want the apostles to do and why? </a:t>
            </a:r>
            <a:endParaRPr lang="en-GB" sz="1600" b="1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Chalkboard"/>
              </a:rPr>
              <a:t>He wanted them to have a rest because they were so busy they didn’t have time to eat</a:t>
            </a:r>
            <a:r>
              <a:rPr lang="en-GB" sz="1600" dirty="0" smtClean="0">
                <a:solidFill>
                  <a:schemeClr val="tx1"/>
                </a:solidFill>
                <a:latin typeface="Chalkboard"/>
              </a:rPr>
              <a:t>.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33 to 44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dirty="0">
                <a:solidFill>
                  <a:schemeClr val="tx1"/>
                </a:solidFill>
                <a:latin typeface="Chalkboard"/>
              </a:rPr>
              <a:t>How did Jesus react to the huge crowds and what did he do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Chalkboard"/>
              </a:rPr>
              <a:t>Jesus had compassion on them, because they were like sheep without a shepherd. He asked his disciples to feed the crowd. After praying, he then fed them from five loaves and two fish. </a:t>
            </a:r>
            <a:endParaRPr lang="en-GB" sz="1600" dirty="0" smtClean="0">
              <a:solidFill>
                <a:schemeClr val="tx1"/>
              </a:solidFill>
              <a:latin typeface="Chalkboard"/>
            </a:endParaRP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b="1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45 and 46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dirty="0">
                <a:solidFill>
                  <a:schemeClr val="tx1"/>
                </a:solidFill>
                <a:latin typeface="Chalkboard"/>
              </a:rPr>
              <a:t>What did Jesus do after feeding the large number of people</a:t>
            </a:r>
            <a:r>
              <a:rPr lang="en-GB" sz="1600" b="1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500"/>
              </a:lnSpc>
              <a:spcBef>
                <a:spcPts val="0"/>
              </a:spcBef>
            </a:pPr>
            <a:r>
              <a:rPr lang="en-GB" sz="1600" dirty="0">
                <a:solidFill>
                  <a:schemeClr val="tx1"/>
                </a:solidFill>
                <a:latin typeface="Chalkboard"/>
              </a:rPr>
              <a:t>He sent the disciples off in a boat, sent the multitudes away and then went up a mountain to pray. </a:t>
            </a:r>
            <a:endParaRPr lang="en-GB" sz="1600" dirty="0" smtClean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31046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9" y="4162411"/>
            <a:ext cx="925481" cy="8468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7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729" y="974003"/>
            <a:ext cx="470007" cy="470007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1331640" y="1032976"/>
            <a:ext cx="1656184" cy="411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r>
              <a:rPr kumimoji="0" lang="en-GB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halkboard"/>
                <a:ea typeface="+mn-ea"/>
                <a:cs typeface="+mn-cs"/>
              </a:rPr>
              <a:t>2. Questions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0" i="1" u="none" strike="noStrike" kern="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Century Gothic" pitchFamily="34" charset="0"/>
              <a:buNone/>
              <a:tabLst/>
              <a:defRPr/>
            </a:pPr>
            <a:endParaRPr kumimoji="0" lang="en-GB" sz="1800" b="1" i="0" u="none" strike="noStrike" kern="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12 Mark 6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 bwMode="auto">
          <a:xfrm>
            <a:off x="1414361" y="1439277"/>
            <a:ext cx="7365751" cy="3976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47 to 51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happened to the disciples and Jesus?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were struggling rowing against a strong headwind. They were afraid when they saw Jesus and thought he was a ghost. They were amazed when he calmed the wind. 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52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Why should they not have been so afraid and amazed at what Jesus did?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They should have remembered the power Jesus had shown when feeding 5,000 men. 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b="1" kern="0" dirty="0">
                <a:solidFill>
                  <a:schemeClr val="tx1"/>
                </a:solidFill>
                <a:latin typeface="Chalkboard"/>
              </a:rPr>
              <a:t>v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53 to 56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. 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What happened when Jesus arrived at </a:t>
            </a:r>
            <a:r>
              <a:rPr lang="en-GB" sz="1600" b="1" kern="0" dirty="0" err="1" smtClean="0">
                <a:solidFill>
                  <a:schemeClr val="tx1"/>
                </a:solidFill>
                <a:latin typeface="Chalkboard"/>
              </a:rPr>
              <a:t>Gennesaret</a:t>
            </a:r>
            <a:r>
              <a:rPr lang="en-GB" sz="1600" b="1" kern="0" dirty="0" smtClean="0">
                <a:solidFill>
                  <a:schemeClr val="tx1"/>
                </a:solidFill>
                <a:latin typeface="Chalkboard"/>
              </a:rPr>
              <a:t>?</a:t>
            </a:r>
          </a:p>
          <a:p>
            <a:pPr algn="l">
              <a:lnSpc>
                <a:spcPts val="2300"/>
              </a:lnSpc>
              <a:spcBef>
                <a:spcPts val="0"/>
              </a:spcBef>
            </a:pPr>
            <a:r>
              <a:rPr lang="en-GB" sz="1600" kern="0" dirty="0" smtClean="0">
                <a:solidFill>
                  <a:schemeClr val="tx1"/>
                </a:solidFill>
                <a:latin typeface="Chalkboard"/>
              </a:rPr>
              <a:t>When Jesus and the disciples reached the other side of the lake, many ill people were brought to him and he healed them.</a:t>
            </a:r>
            <a:endParaRPr lang="en-GB" sz="1600" kern="0" dirty="0">
              <a:solidFill>
                <a:schemeClr val="tx1"/>
              </a:solidFill>
              <a:latin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099763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8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62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41 and 42: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Repentance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134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12 Mark 6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2674765" y="1792129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791496" y="1783755"/>
            <a:ext cx="1724397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989672" y="2209320"/>
            <a:ext cx="146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Ezekiel 18 v 30 and 31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704877" y="2209320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The prophet Ezekiel, through God’s appeal to Israel, defines repentance and its necessity.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981470" y="3007975"/>
            <a:ext cx="1534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Mark 1 v 14 and 15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2697287" y="2995245"/>
            <a:ext cx="57876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also calls people to repentance during his ministry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996157" y="3782145"/>
            <a:ext cx="14628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Luke 5 v 31 and 32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736875" y="3772740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Jesus’ ministry caters for a universal human need – forgiveness of sins following repentance.</a:t>
            </a:r>
          </a:p>
        </p:txBody>
      </p:sp>
    </p:spTree>
    <p:extLst>
      <p:ext uri="{BB962C8B-B14F-4D97-AF65-F5344CB8AC3E}">
        <p14:creationId xmlns:p14="http://schemas.microsoft.com/office/powerpoint/2010/main" val="16468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  <p:bldP spid="139" grpId="0"/>
      <p:bldP spid="140" grpId="0"/>
      <p:bldP spid="141" grpId="0"/>
      <p:bldP spid="1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106" y="293929"/>
            <a:ext cx="692040" cy="542657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1686305" y="100111"/>
            <a:ext cx="554461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800" b="1" kern="0" dirty="0">
                <a:solidFill>
                  <a:srgbClr val="000000"/>
                </a:solidFill>
                <a:latin typeface="Chalkboard"/>
              </a:rPr>
              <a:t>Understand your Bible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z="1200" dirty="0">
                <a:solidFill>
                  <a:srgbClr val="000000"/>
                </a:solidFill>
                <a:latin typeface="Chalkboard"/>
              </a:rPr>
              <a:t>understandyourbible.org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3C520B5-213A-4CB4-BF22-D563061A5350}" type="slidenum">
              <a:rPr lang="en-GB" sz="1200">
                <a:solidFill>
                  <a:srgbClr val="000000"/>
                </a:solidFill>
                <a:latin typeface="Chalkboard"/>
              </a:rPr>
              <a:pPr/>
              <a:t>9</a:t>
            </a:fld>
            <a:endParaRPr lang="en-GB" sz="1200" dirty="0">
              <a:solidFill>
                <a:srgbClr val="000000"/>
              </a:solidFill>
              <a:latin typeface="Chalkboard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015" y="915566"/>
            <a:ext cx="558927" cy="685956"/>
          </a:xfrm>
          <a:prstGeom prst="rect">
            <a:avLst/>
          </a:prstGeom>
        </p:spPr>
      </p:pic>
      <p:sp>
        <p:nvSpPr>
          <p:cNvPr id="79" name="Subtitle 2"/>
          <p:cNvSpPr txBox="1">
            <a:spLocks/>
          </p:cNvSpPr>
          <p:nvPr/>
        </p:nvSpPr>
        <p:spPr bwMode="auto">
          <a:xfrm>
            <a:off x="1491519" y="1059582"/>
            <a:ext cx="5904656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None/>
              <a:defRPr sz="28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800">
                <a:solidFill>
                  <a:schemeClr val="bg2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400">
                <a:solidFill>
                  <a:schemeClr val="bg2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Century Gothic" pitchFamily="34" charset="0"/>
              <a:buChar char="□"/>
              <a:defRPr sz="2000">
                <a:solidFill>
                  <a:schemeClr val="bg2"/>
                </a:solidFill>
                <a:latin typeface="+mn-lt"/>
              </a:defRPr>
            </a:lvl9pPr>
          </a:lstStyle>
          <a:p>
            <a:pPr algn="l">
              <a:buClr>
                <a:srgbClr val="000000"/>
              </a:buClr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3. Related theme from v 41 and 42:</a:t>
            </a:r>
          </a:p>
          <a:p>
            <a:pPr marL="457200" lvl="1" indent="0">
              <a:buClr>
                <a:srgbClr val="000000"/>
              </a:buClr>
              <a:buNone/>
            </a:pPr>
            <a:r>
              <a:rPr lang="en-GB" sz="1600" b="1" dirty="0" smtClean="0">
                <a:solidFill>
                  <a:srgbClr val="333333"/>
                </a:solidFill>
                <a:latin typeface="Chalkboard"/>
              </a:rPr>
              <a:t>Repentance</a:t>
            </a:r>
            <a:endParaRPr lang="en-GB" sz="1600" b="1" dirty="0">
              <a:solidFill>
                <a:srgbClr val="333333"/>
              </a:solidFill>
              <a:latin typeface="Chalkboard"/>
            </a:endParaRPr>
          </a:p>
        </p:txBody>
      </p:sp>
      <p:sp>
        <p:nvSpPr>
          <p:cNvPr id="88" name="Title 1"/>
          <p:cNvSpPr txBox="1">
            <a:spLocks/>
          </p:cNvSpPr>
          <p:nvPr/>
        </p:nvSpPr>
        <p:spPr bwMode="auto">
          <a:xfrm>
            <a:off x="5004048" y="801584"/>
            <a:ext cx="3672408" cy="613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2"/>
                </a:solidFill>
                <a:latin typeface="Century Gothic" pitchFamily="34" charset="0"/>
              </a:defRPr>
            </a:lvl9pPr>
          </a:lstStyle>
          <a:p>
            <a:r>
              <a:rPr lang="en-GB" sz="2000" b="1" kern="0" dirty="0" smtClean="0">
                <a:solidFill>
                  <a:schemeClr val="tx1"/>
                </a:solidFill>
                <a:latin typeface="Chalkboard"/>
              </a:rPr>
              <a:t>Session 12 Mark 6</a:t>
            </a:r>
            <a:endParaRPr lang="en-GB" sz="2000" b="1" kern="0" dirty="0">
              <a:solidFill>
                <a:schemeClr val="tx1"/>
              </a:solidFill>
              <a:latin typeface="Chalkboard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571286" y="1707654"/>
            <a:ext cx="5673774" cy="270586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Main point(s)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3568" y="1699280"/>
            <a:ext cx="1728844" cy="2705869"/>
          </a:xfrm>
          <a:prstGeom prst="rect">
            <a:avLst/>
          </a:prstGeom>
          <a:solidFill>
            <a:srgbClr val="FFFFFF">
              <a:lumMod val="9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ts val="25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halkboard"/>
              </a:rPr>
              <a:t>Verse(s)</a:t>
            </a: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halkboard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948165" y="2124845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halkboard"/>
              </a:rPr>
              <a:t>Luke 13 v 1 to 5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601398" y="2124843"/>
            <a:ext cx="57876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When his attention is drawn to the untimely death of some contemporary people, Jesus says that repentance is essential for a long-term future.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926503" y="3087679"/>
            <a:ext cx="1289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b-NO" sz="1600" dirty="0">
                <a:solidFill>
                  <a:srgbClr val="000000"/>
                </a:solidFill>
                <a:latin typeface="Chalkboard"/>
              </a:rPr>
              <a:t>Luke 24 v 45 to 47</a:t>
            </a:r>
            <a:endParaRPr lang="en-GB" sz="1600" dirty="0">
              <a:solidFill>
                <a:srgbClr val="000000"/>
              </a:solidFill>
              <a:latin typeface="Chalkboard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54849" y="3827783"/>
            <a:ext cx="1583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Acts 3 v </a:t>
            </a:r>
            <a:r>
              <a:rPr lang="en-GB" sz="1600" dirty="0" smtClean="0">
                <a:solidFill>
                  <a:srgbClr val="000000"/>
                </a:solidFill>
                <a:latin typeface="Chalkboard"/>
              </a:rPr>
              <a:t>19,  </a:t>
            </a:r>
            <a:r>
              <a:rPr lang="en-GB" sz="1600" dirty="0">
                <a:solidFill>
                  <a:srgbClr val="000000"/>
                </a:solidFill>
                <a:latin typeface="Chalkboard"/>
              </a:rPr>
              <a:t>26 v 19 and 20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601398" y="3078812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 tells his disciples that preaching of repentance should continue in his name.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2571286" y="3818260"/>
            <a:ext cx="57876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solidFill>
                  <a:srgbClr val="000000"/>
                </a:solidFill>
                <a:latin typeface="Chalkboard"/>
              </a:rPr>
              <a:t>Jesus’ apostles carry out this commission and preach repentance throughout the Roman Empire.</a:t>
            </a:r>
          </a:p>
        </p:txBody>
      </p:sp>
    </p:spTree>
    <p:extLst>
      <p:ext uri="{BB962C8B-B14F-4D97-AF65-F5344CB8AC3E}">
        <p14:creationId xmlns:p14="http://schemas.microsoft.com/office/powerpoint/2010/main" val="162500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ertical and Horizontal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6666"/>
        </a:dk1>
        <a:lt1>
          <a:srgbClr val="FFFFFF"/>
        </a:lt1>
        <a:dk2>
          <a:srgbClr val="5E761C"/>
        </a:dk2>
        <a:lt2>
          <a:srgbClr val="777777"/>
        </a:lt2>
        <a:accent1>
          <a:srgbClr val="D5F470"/>
        </a:accent1>
        <a:accent2>
          <a:srgbClr val="EDCCFB"/>
        </a:accent2>
        <a:accent3>
          <a:srgbClr val="FFFFFF"/>
        </a:accent3>
        <a:accent4>
          <a:srgbClr val="005656"/>
        </a:accent4>
        <a:accent5>
          <a:srgbClr val="E7F8BB"/>
        </a:accent5>
        <a:accent6>
          <a:srgbClr val="D7B9E3"/>
        </a:accent6>
        <a:hlink>
          <a:srgbClr val="FF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F470"/>
        </a:accent1>
        <a:accent2>
          <a:srgbClr val="EDC9FB"/>
        </a:accent2>
        <a:accent3>
          <a:srgbClr val="FFFFFF"/>
        </a:accent3>
        <a:accent4>
          <a:srgbClr val="000000"/>
        </a:accent4>
        <a:accent5>
          <a:srgbClr val="E7F8BB"/>
        </a:accent5>
        <a:accent6>
          <a:srgbClr val="D7B6E3"/>
        </a:accent6>
        <a:hlink>
          <a:srgbClr val="BFC3F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6600"/>
        </a:dk2>
        <a:lt2>
          <a:srgbClr val="808080"/>
        </a:lt2>
        <a:accent1>
          <a:srgbClr val="FF6237"/>
        </a:accent1>
        <a:accent2>
          <a:srgbClr val="5F7BF1"/>
        </a:accent2>
        <a:accent3>
          <a:srgbClr val="FFFFFF"/>
        </a:accent3>
        <a:accent4>
          <a:srgbClr val="000000"/>
        </a:accent4>
        <a:accent5>
          <a:srgbClr val="FFB7AE"/>
        </a:accent5>
        <a:accent6>
          <a:srgbClr val="556FDA"/>
        </a:accent6>
        <a:hlink>
          <a:srgbClr val="15DF1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663300"/>
        </a:dk2>
        <a:lt2>
          <a:srgbClr val="808080"/>
        </a:lt2>
        <a:accent1>
          <a:srgbClr val="76C082"/>
        </a:accent1>
        <a:accent2>
          <a:srgbClr val="E3B06D"/>
        </a:accent2>
        <a:accent3>
          <a:srgbClr val="FFFFFF"/>
        </a:accent3>
        <a:accent4>
          <a:srgbClr val="000000"/>
        </a:accent4>
        <a:accent5>
          <a:srgbClr val="BDDCC1"/>
        </a:accent5>
        <a:accent6>
          <a:srgbClr val="CE9F62"/>
        </a:accent6>
        <a:hlink>
          <a:srgbClr val="D8EC42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Vertical and Horizontal design template</Template>
  <TotalTime>1235</TotalTime>
  <Words>774</Words>
  <Application>Microsoft Office PowerPoint</Application>
  <PresentationFormat>On-screen Show (16:9)</PresentationFormat>
  <Paragraphs>136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Vertical and Horizontal design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</dc:creator>
  <cp:lastModifiedBy>Lawrence</cp:lastModifiedBy>
  <cp:revision>82</cp:revision>
  <dcterms:created xsi:type="dcterms:W3CDTF">2020-04-16T13:12:45Z</dcterms:created>
  <dcterms:modified xsi:type="dcterms:W3CDTF">2020-04-19T20:07:06Z</dcterms:modified>
</cp:coreProperties>
</file>